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15"/>
  </p:notesMasterIdLst>
  <p:sldIdLst>
    <p:sldId id="256" r:id="rId3"/>
    <p:sldId id="257" r:id="rId4"/>
    <p:sldId id="258" r:id="rId5"/>
    <p:sldId id="259" r:id="rId6"/>
    <p:sldId id="261" r:id="rId7"/>
    <p:sldId id="305" r:id="rId8"/>
    <p:sldId id="265" r:id="rId9"/>
    <p:sldId id="266" r:id="rId10"/>
    <p:sldId id="267" r:id="rId11"/>
    <p:sldId id="272" r:id="rId12"/>
    <p:sldId id="269" r:id="rId13"/>
    <p:sldId id="278" r:id="rId14"/>
  </p:sldIdLst>
  <p:sldSz cx="9144000" cy="5143500" type="screen16x9"/>
  <p:notesSz cx="6858000" cy="9144000"/>
  <p:embeddedFontLst>
    <p:embeddedFont>
      <p:font typeface="Barlow Semi Condensed" panose="00000506000000000000" pitchFamily="2" charset="0"/>
      <p:regular r:id="rId16"/>
      <p:bold r:id="rId17"/>
      <p:italic r:id="rId18"/>
      <p:boldItalic r:id="rId19"/>
    </p:embeddedFont>
    <p:embeddedFont>
      <p:font typeface="Barlow Semi Condensed Medium" panose="00000606000000000000" pitchFamily="2" charset="0"/>
      <p:regular r:id="rId20"/>
      <p:bold r:id="rId21"/>
      <p:italic r:id="rId22"/>
      <p:boldItalic r:id="rId23"/>
    </p:embeddedFont>
    <p:embeddedFont>
      <p:font typeface="Fjalla One" panose="02000506040000020004" pitchFamily="2" charset="0"/>
      <p:regular r:id="rId24"/>
    </p:embeddedFont>
    <p:embeddedFont>
      <p:font typeface="Proxima Nova" panose="020B0604020202020204" charset="0"/>
      <p:regular r:id="rId25"/>
      <p:bold r:id="rId26"/>
      <p:italic r:id="rId27"/>
      <p:boldItalic r:id="rId28"/>
    </p:embeddedFont>
    <p:embeddedFont>
      <p:font typeface="Proxima Nova Semibold" panose="020B0604020202020204" charset="0"/>
      <p:regular r:id="rId29"/>
      <p:bold r:id="rId30"/>
      <p:boldItalic r:id="rId31"/>
    </p:embeddedFont>
    <p:embeddedFont>
      <p:font typeface="Roboto" panose="02000000000000000000" pitchFamily="2" charset="0"/>
      <p:regular r:id="rId32"/>
      <p:bold r:id="rId33"/>
      <p:italic r:id="rId34"/>
      <p:boldItalic r:id="rId35"/>
    </p:embeddedFont>
    <p:embeddedFont>
      <p:font typeface="Roboto Condensed Light" panose="02000000000000000000" pitchFamily="2" charset="0"/>
      <p:regular r:id="rId36"/>
      <p: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C92FB45-3591-455D-9D03-F1F1453DD94C}">
  <a:tblStyle styleId="{6C92FB45-3591-455D-9D03-F1F1453DD94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viewProps" Target="viewProps.xml"/><Relationship Id="rId21" Type="http://schemas.openxmlformats.org/officeDocument/2006/relationships/font" Target="fonts/font6.fntdata"/><Relationship Id="rId34" Type="http://schemas.openxmlformats.org/officeDocument/2006/relationships/font" Target="fonts/font19.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8.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presProps" Target="presProps.xml"/></Relationships>
</file>

<file path=ppt/media/image1.png>
</file>

<file path=ppt/media/image10.jp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5"/>
        <p:cNvGrpSpPr/>
        <p:nvPr/>
      </p:nvGrpSpPr>
      <p:grpSpPr>
        <a:xfrm>
          <a:off x="0" y="0"/>
          <a:ext cx="0" cy="0"/>
          <a:chOff x="0" y="0"/>
          <a:chExt cx="0" cy="0"/>
        </a:xfrm>
      </p:grpSpPr>
      <p:sp>
        <p:nvSpPr>
          <p:cNvPr id="2876" name="Google Shape;2876;g8714a43093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7" name="Google Shape;2877;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4"/>
        <p:cNvGrpSpPr/>
        <p:nvPr/>
      </p:nvGrpSpPr>
      <p:grpSpPr>
        <a:xfrm>
          <a:off x="0" y="0"/>
          <a:ext cx="0" cy="0"/>
          <a:chOff x="0" y="0"/>
          <a:chExt cx="0" cy="0"/>
        </a:xfrm>
      </p:grpSpPr>
      <p:sp>
        <p:nvSpPr>
          <p:cNvPr id="2525" name="Google Shape;2525;g8714a43093_5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6" name="Google Shape;2526;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6"/>
        <p:cNvGrpSpPr/>
        <p:nvPr/>
      </p:nvGrpSpPr>
      <p:grpSpPr>
        <a:xfrm>
          <a:off x="0" y="0"/>
          <a:ext cx="0" cy="0"/>
          <a:chOff x="0" y="0"/>
          <a:chExt cx="0" cy="0"/>
        </a:xfrm>
      </p:grpSpPr>
      <p:sp>
        <p:nvSpPr>
          <p:cNvPr id="3367" name="Google Shape;3367;g8714a43093_5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8" name="Google Shape;3368;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8"/>
        <p:cNvGrpSpPr/>
        <p:nvPr/>
      </p:nvGrpSpPr>
      <p:grpSpPr>
        <a:xfrm>
          <a:off x="0" y="0"/>
          <a:ext cx="0" cy="0"/>
          <a:chOff x="0" y="0"/>
          <a:chExt cx="0" cy="0"/>
        </a:xfrm>
      </p:grpSpPr>
      <p:sp>
        <p:nvSpPr>
          <p:cNvPr id="1729" name="Google Shape;1729;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0" name="Google Shape;1730;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7"/>
        <p:cNvGrpSpPr/>
        <p:nvPr/>
      </p:nvGrpSpPr>
      <p:grpSpPr>
        <a:xfrm>
          <a:off x="0" y="0"/>
          <a:ext cx="0" cy="0"/>
          <a:chOff x="0" y="0"/>
          <a:chExt cx="0" cy="0"/>
        </a:xfrm>
      </p:grpSpPr>
      <p:sp>
        <p:nvSpPr>
          <p:cNvPr id="1988" name="Google Shape;1988;g8714a43093_3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9" name="Google Shape;1989;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0"/>
        <p:cNvGrpSpPr/>
        <p:nvPr/>
      </p:nvGrpSpPr>
      <p:grpSpPr>
        <a:xfrm>
          <a:off x="0" y="0"/>
          <a:ext cx="0" cy="0"/>
          <a:chOff x="0" y="0"/>
          <a:chExt cx="0" cy="0"/>
        </a:xfrm>
      </p:grpSpPr>
      <p:sp>
        <p:nvSpPr>
          <p:cNvPr id="2081" name="Google Shape;2081;g8714a43093_3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2" name="Google Shape;2082;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4"/>
        <p:cNvGrpSpPr/>
        <p:nvPr/>
      </p:nvGrpSpPr>
      <p:grpSpPr>
        <a:xfrm>
          <a:off x="0" y="0"/>
          <a:ext cx="0" cy="0"/>
          <a:chOff x="0" y="0"/>
          <a:chExt cx="0" cy="0"/>
        </a:xfrm>
      </p:grpSpPr>
      <p:sp>
        <p:nvSpPr>
          <p:cNvPr id="2355" name="Google Shape;2355;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6" name="Google Shape;2356;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5"/>
        <p:cNvGrpSpPr/>
        <p:nvPr/>
      </p:nvGrpSpPr>
      <p:grpSpPr>
        <a:xfrm>
          <a:off x="0" y="0"/>
          <a:ext cx="0" cy="0"/>
          <a:chOff x="0" y="0"/>
          <a:chExt cx="0" cy="0"/>
        </a:xfrm>
      </p:grpSpPr>
      <p:sp>
        <p:nvSpPr>
          <p:cNvPr id="3376" name="Google Shape;3376;g9f7573e938_1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7" name="Google Shape;3377;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7"/>
        <p:cNvGrpSpPr/>
        <p:nvPr/>
      </p:nvGrpSpPr>
      <p:grpSpPr>
        <a:xfrm>
          <a:off x="0" y="0"/>
          <a:ext cx="0" cy="0"/>
          <a:chOff x="0" y="0"/>
          <a:chExt cx="0" cy="0"/>
        </a:xfrm>
      </p:grpSpPr>
      <p:sp>
        <p:nvSpPr>
          <p:cNvPr id="2498" name="Google Shape;2498;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9" name="Google Shape;2499;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7"/>
        <p:cNvGrpSpPr/>
        <p:nvPr/>
      </p:nvGrpSpPr>
      <p:grpSpPr>
        <a:xfrm>
          <a:off x="0" y="0"/>
          <a:ext cx="0" cy="0"/>
          <a:chOff x="0" y="0"/>
          <a:chExt cx="0" cy="0"/>
        </a:xfrm>
      </p:grpSpPr>
      <p:sp>
        <p:nvSpPr>
          <p:cNvPr id="2508" name="Google Shape;2508;g2cb2317b028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9" name="Google Shape;2509;g2cb2317b02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3"/>
        <p:cNvGrpSpPr/>
        <p:nvPr/>
      </p:nvGrpSpPr>
      <p:grpSpPr>
        <a:xfrm>
          <a:off x="0" y="0"/>
          <a:ext cx="0" cy="0"/>
          <a:chOff x="0" y="0"/>
          <a:chExt cx="0" cy="0"/>
        </a:xfrm>
      </p:grpSpPr>
      <p:sp>
        <p:nvSpPr>
          <p:cNvPr id="2514" name="Google Shape;2514;g2cb2317b02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5" name="Google Shape;2515;g2cb2317b02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7753085"/>
      </p:ext>
    </p:extLst>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062575"/>
            <a:ext cx="2971800" cy="33294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4" r:id="rId12"/>
    <p:sldLayoutId id="2147483666" r:id="rId13"/>
    <p:sldLayoutId id="2147483669" r:id="rId14"/>
    <p:sldLayoutId id="2147483673" r:id="rId15"/>
    <p:sldLayoutId id="2147483674" r:id="rId16"/>
    <p:sldLayoutId id="2147483675" r:id="rId17"/>
    <p:sldLayoutId id="2147483676" r:id="rId18"/>
    <p:sldLayoutId id="2147483682" r:id="rId19"/>
  </p:sldLayoutIdLst>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0.jp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sp>
        <p:nvSpPr>
          <p:cNvPr id="1690" name="Google Shape;1690;p35"/>
          <p:cNvSpPr txBox="1">
            <a:spLocks noGrp="1"/>
          </p:cNvSpPr>
          <p:nvPr>
            <p:ph type="ctrTitle"/>
          </p:nvPr>
        </p:nvSpPr>
        <p:spPr>
          <a:xfrm>
            <a:off x="5248650" y="2002525"/>
            <a:ext cx="3264300" cy="221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300" dirty="0">
                <a:latin typeface="Times New Roman"/>
                <a:ea typeface="Times New Roman"/>
                <a:cs typeface="Times New Roman"/>
                <a:sym typeface="Times New Roman"/>
              </a:rPr>
              <a:t>Li-Fi: Light</a:t>
            </a:r>
            <a:endParaRPr sz="4300" dirty="0">
              <a:latin typeface="Times New Roman"/>
              <a:ea typeface="Times New Roman"/>
              <a:cs typeface="Times New Roman"/>
              <a:sym typeface="Times New Roman"/>
            </a:endParaRPr>
          </a:p>
          <a:p>
            <a:pPr marL="0" lvl="0" indent="0" algn="ctr" rtl="0">
              <a:spcBef>
                <a:spcPts val="0"/>
              </a:spcBef>
              <a:spcAft>
                <a:spcPts val="0"/>
              </a:spcAft>
              <a:buNone/>
            </a:pPr>
            <a:r>
              <a:rPr lang="en" sz="4300" dirty="0">
                <a:latin typeface="Times New Roman"/>
                <a:ea typeface="Times New Roman"/>
                <a:cs typeface="Times New Roman"/>
                <a:sym typeface="Times New Roman"/>
              </a:rPr>
              <a:t>Speed Rescue</a:t>
            </a:r>
            <a:endParaRPr sz="4300" dirty="0">
              <a:solidFill>
                <a:schemeClr val="dk2"/>
              </a:solidFill>
              <a:latin typeface="Times New Roman"/>
              <a:ea typeface="Times New Roman"/>
              <a:cs typeface="Times New Roman"/>
              <a:sym typeface="Times New Roman"/>
            </a:endParaRPr>
          </a:p>
        </p:txBody>
      </p:sp>
      <p:sp>
        <p:nvSpPr>
          <p:cNvPr id="1691" name="Google Shape;1691;p35"/>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300" b="1" dirty="0">
                <a:latin typeface="Times New Roman"/>
                <a:ea typeface="Times New Roman"/>
                <a:cs typeface="Times New Roman"/>
                <a:sym typeface="Times New Roman"/>
              </a:rPr>
              <a:t>Li-Fi Alternative for Wi-Fi</a:t>
            </a:r>
            <a:endParaRPr sz="2300" b="1" dirty="0">
              <a:solidFill>
                <a:schemeClr val="accent1"/>
              </a:solidFill>
              <a:latin typeface="Times New Roman"/>
              <a:ea typeface="Times New Roman"/>
              <a:cs typeface="Times New Roman"/>
              <a:sym typeface="Times New Roman"/>
            </a:endParaRPr>
          </a:p>
          <a:p>
            <a:pPr marL="0" lvl="0" indent="0" algn="r" rtl="0">
              <a:spcBef>
                <a:spcPts val="0"/>
              </a:spcBef>
              <a:spcAft>
                <a:spcPts val="0"/>
              </a:spcAft>
              <a:buClr>
                <a:schemeClr val="dk1"/>
              </a:buClr>
              <a:buSzPts val="1100"/>
              <a:buFont typeface="Arial"/>
              <a:buNone/>
            </a:pPr>
            <a:endParaRPr sz="2300" dirty="0">
              <a:solidFill>
                <a:schemeClr val="accent1"/>
              </a:solidFill>
            </a:endParaRPr>
          </a:p>
          <a:p>
            <a:pPr marL="0" lvl="0" indent="0" algn="r" rtl="0">
              <a:spcBef>
                <a:spcPts val="0"/>
              </a:spcBef>
              <a:spcAft>
                <a:spcPts val="0"/>
              </a:spcAft>
              <a:buNone/>
            </a:pPr>
            <a:endParaRPr sz="2300" dirty="0">
              <a:solidFill>
                <a:schemeClr val="accent1"/>
              </a:solidFill>
            </a:endParaRPr>
          </a:p>
        </p:txBody>
      </p:sp>
      <p:pic>
        <p:nvPicPr>
          <p:cNvPr id="1692" name="Google Shape;1692;p35"/>
          <p:cNvPicPr preferRelativeResize="0"/>
          <p:nvPr/>
        </p:nvPicPr>
        <p:blipFill>
          <a:blip r:embed="rId3">
            <a:alphaModFix/>
          </a:blip>
          <a:stretch>
            <a:fillRect/>
          </a:stretch>
        </p:blipFill>
        <p:spPr>
          <a:xfrm>
            <a:off x="17722" y="1398697"/>
            <a:ext cx="4943851" cy="3747250"/>
          </a:xfrm>
          <a:prstGeom prst="rect">
            <a:avLst/>
          </a:prstGeom>
          <a:noFill/>
          <a:ln>
            <a:noFill/>
          </a:ln>
        </p:spPr>
      </p:pic>
      <p:grpSp>
        <p:nvGrpSpPr>
          <p:cNvPr id="1701" name="Google Shape;1701;p35"/>
          <p:cNvGrpSpPr/>
          <p:nvPr/>
        </p:nvGrpSpPr>
        <p:grpSpPr>
          <a:xfrm>
            <a:off x="2589299" y="1456328"/>
            <a:ext cx="340608" cy="340168"/>
            <a:chOff x="5053900" y="2021500"/>
            <a:chExt cx="483750" cy="483125"/>
          </a:xfrm>
        </p:grpSpPr>
        <p:sp>
          <p:nvSpPr>
            <p:cNvPr id="1702" name="Google Shape;1702;p3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3" name="Google Shape;1703;p3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4" name="Google Shape;1704;p3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5" name="Google Shape;1705;p3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6" name="Google Shape;1706;p3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7" name="Google Shape;1707;p3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8" name="Google Shape;1708;p3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9" name="Google Shape;1709;p3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0" name="Google Shape;1710;p35"/>
          <p:cNvGrpSpPr/>
          <p:nvPr/>
        </p:nvGrpSpPr>
        <p:grpSpPr>
          <a:xfrm>
            <a:off x="1643178" y="824302"/>
            <a:ext cx="946118" cy="896100"/>
            <a:chOff x="5053900" y="2021500"/>
            <a:chExt cx="483750" cy="483125"/>
          </a:xfrm>
        </p:grpSpPr>
        <p:sp>
          <p:nvSpPr>
            <p:cNvPr id="1711" name="Google Shape;1711;p3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2" name="Google Shape;1712;p3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3" name="Google Shape;1713;p3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4" name="Google Shape;1714;p3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5" name="Google Shape;1715;p3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6" name="Google Shape;1716;p3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7" name="Google Shape;1717;p3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8" name="Google Shape;1718;p3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9" name="Google Shape;1719;p35"/>
          <p:cNvGrpSpPr/>
          <p:nvPr/>
        </p:nvGrpSpPr>
        <p:grpSpPr>
          <a:xfrm>
            <a:off x="122013" y="199976"/>
            <a:ext cx="1521345" cy="1446331"/>
            <a:chOff x="5053900" y="2021500"/>
            <a:chExt cx="483750" cy="483125"/>
          </a:xfrm>
        </p:grpSpPr>
        <p:sp>
          <p:nvSpPr>
            <p:cNvPr id="1720" name="Google Shape;1720;p3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1" name="Google Shape;1721;p3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2" name="Google Shape;1722;p3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3" name="Google Shape;1723;p3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4" name="Google Shape;1724;p3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5" name="Google Shape;1725;p3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6" name="Google Shape;1726;p3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7" name="Google Shape;1727;p3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 name="TextBox 1">
            <a:extLst>
              <a:ext uri="{FF2B5EF4-FFF2-40B4-BE49-F238E27FC236}">
                <a16:creationId xmlns:a16="http://schemas.microsoft.com/office/drawing/2014/main" id="{6310C173-7B91-75B2-68D7-32D2B2796F25}"/>
              </a:ext>
            </a:extLst>
          </p:cNvPr>
          <p:cNvSpPr txBox="1"/>
          <p:nvPr/>
        </p:nvSpPr>
        <p:spPr>
          <a:xfrm>
            <a:off x="5616943" y="920207"/>
            <a:ext cx="2248384" cy="1015663"/>
          </a:xfrm>
          <a:prstGeom prst="rect">
            <a:avLst/>
          </a:prstGeom>
          <a:noFill/>
        </p:spPr>
        <p:txBody>
          <a:bodyPr wrap="square" rtlCol="0">
            <a:spAutoFit/>
          </a:bodyPr>
          <a:lstStyle/>
          <a:p>
            <a:r>
              <a:rPr lang="en-US" sz="2000" b="1" dirty="0">
                <a:solidFill>
                  <a:schemeClr val="bg2"/>
                </a:solidFill>
                <a:latin typeface="Times New Roman" panose="02020603050405020304" pitchFamily="18" charset="0"/>
                <a:cs typeface="Times New Roman" panose="02020603050405020304" pitchFamily="18" charset="0"/>
              </a:rPr>
              <a:t>SRI SAIRAM INSTITUTE OF TECHNOLOGY </a:t>
            </a:r>
            <a:endParaRPr lang="en-IN" sz="2000" b="1" dirty="0">
              <a:solidFill>
                <a:schemeClr val="bg2"/>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01"/>
                                        </p:tgtEl>
                                        <p:attrNameLst>
                                          <p:attrName>style.visibility</p:attrName>
                                        </p:attrNameLst>
                                      </p:cBhvr>
                                      <p:to>
                                        <p:strVal val="visible"/>
                                      </p:to>
                                    </p:set>
                                    <p:anim calcmode="lin" valueType="num">
                                      <p:cBhvr additive="base">
                                        <p:cTn id="7" dur="500" fill="hold"/>
                                        <p:tgtEl>
                                          <p:spTgt spid="1701"/>
                                        </p:tgtEl>
                                        <p:attrNameLst>
                                          <p:attrName>ppt_x</p:attrName>
                                        </p:attrNameLst>
                                      </p:cBhvr>
                                      <p:tavLst>
                                        <p:tav tm="0">
                                          <p:val>
                                            <p:strVal val="#ppt_x"/>
                                          </p:val>
                                        </p:tav>
                                        <p:tav tm="100000">
                                          <p:val>
                                            <p:strVal val="#ppt_x"/>
                                          </p:val>
                                        </p:tav>
                                      </p:tavLst>
                                    </p:anim>
                                    <p:anim calcmode="lin" valueType="num">
                                      <p:cBhvr additive="base">
                                        <p:cTn id="8" dur="500" fill="hold"/>
                                        <p:tgtEl>
                                          <p:spTgt spid="170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710"/>
                                        </p:tgtEl>
                                        <p:attrNameLst>
                                          <p:attrName>style.visibility</p:attrName>
                                        </p:attrNameLst>
                                      </p:cBhvr>
                                      <p:to>
                                        <p:strVal val="visible"/>
                                      </p:to>
                                    </p:set>
                                    <p:anim calcmode="lin" valueType="num">
                                      <p:cBhvr additive="base">
                                        <p:cTn id="13" dur="500" fill="hold"/>
                                        <p:tgtEl>
                                          <p:spTgt spid="1710"/>
                                        </p:tgtEl>
                                        <p:attrNameLst>
                                          <p:attrName>ppt_x</p:attrName>
                                        </p:attrNameLst>
                                      </p:cBhvr>
                                      <p:tavLst>
                                        <p:tav tm="0">
                                          <p:val>
                                            <p:strVal val="#ppt_x"/>
                                          </p:val>
                                        </p:tav>
                                        <p:tav tm="100000">
                                          <p:val>
                                            <p:strVal val="#ppt_x"/>
                                          </p:val>
                                        </p:tav>
                                      </p:tavLst>
                                    </p:anim>
                                    <p:anim calcmode="lin" valueType="num">
                                      <p:cBhvr additive="base">
                                        <p:cTn id="14" dur="500" fill="hold"/>
                                        <p:tgtEl>
                                          <p:spTgt spid="17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719"/>
                                        </p:tgtEl>
                                        <p:attrNameLst>
                                          <p:attrName>style.visibility</p:attrName>
                                        </p:attrNameLst>
                                      </p:cBhvr>
                                      <p:to>
                                        <p:strVal val="visible"/>
                                      </p:to>
                                    </p:set>
                                    <p:anim calcmode="lin" valueType="num">
                                      <p:cBhvr additive="base">
                                        <p:cTn id="19" dur="500" fill="hold"/>
                                        <p:tgtEl>
                                          <p:spTgt spid="1719"/>
                                        </p:tgtEl>
                                        <p:attrNameLst>
                                          <p:attrName>ppt_x</p:attrName>
                                        </p:attrNameLst>
                                      </p:cBhvr>
                                      <p:tavLst>
                                        <p:tav tm="0">
                                          <p:val>
                                            <p:strVal val="#ppt_x"/>
                                          </p:val>
                                        </p:tav>
                                        <p:tav tm="100000">
                                          <p:val>
                                            <p:strVal val="#ppt_x"/>
                                          </p:val>
                                        </p:tav>
                                      </p:tavLst>
                                    </p:anim>
                                    <p:anim calcmode="lin" valueType="num">
                                      <p:cBhvr additive="base">
                                        <p:cTn id="20" dur="500" fill="hold"/>
                                        <p:tgtEl>
                                          <p:spTgt spid="171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1692"/>
                                        </p:tgtEl>
                                        <p:attrNameLst>
                                          <p:attrName>style.visibility</p:attrName>
                                        </p:attrNameLst>
                                      </p:cBhvr>
                                      <p:to>
                                        <p:strVal val="visible"/>
                                      </p:to>
                                    </p:set>
                                    <p:animEffect transition="in" filter="fade">
                                      <p:cBhvr>
                                        <p:cTn id="25" dur="1000"/>
                                        <p:tgtEl>
                                          <p:spTgt spid="1692"/>
                                        </p:tgtEl>
                                      </p:cBhvr>
                                    </p:animEffect>
                                    <p:anim calcmode="lin" valueType="num">
                                      <p:cBhvr>
                                        <p:cTn id="26" dur="1000" fill="hold"/>
                                        <p:tgtEl>
                                          <p:spTgt spid="1692"/>
                                        </p:tgtEl>
                                        <p:attrNameLst>
                                          <p:attrName>ppt_x</p:attrName>
                                        </p:attrNameLst>
                                      </p:cBhvr>
                                      <p:tavLst>
                                        <p:tav tm="0">
                                          <p:val>
                                            <p:strVal val="#ppt_x"/>
                                          </p:val>
                                        </p:tav>
                                        <p:tav tm="100000">
                                          <p:val>
                                            <p:strVal val="#ppt_x"/>
                                          </p:val>
                                        </p:tav>
                                      </p:tavLst>
                                    </p:anim>
                                    <p:anim calcmode="lin" valueType="num">
                                      <p:cBhvr>
                                        <p:cTn id="27" dur="1000" fill="hold"/>
                                        <p:tgtEl>
                                          <p:spTgt spid="169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78"/>
        <p:cNvGrpSpPr/>
        <p:nvPr/>
      </p:nvGrpSpPr>
      <p:grpSpPr>
        <a:xfrm>
          <a:off x="0" y="0"/>
          <a:ext cx="0" cy="0"/>
          <a:chOff x="0" y="0"/>
          <a:chExt cx="0" cy="0"/>
        </a:xfrm>
      </p:grpSpPr>
      <p:sp>
        <p:nvSpPr>
          <p:cNvPr id="2879" name="Google Shape;2879;p51"/>
          <p:cNvSpPr txBox="1">
            <a:spLocks noGrp="1"/>
          </p:cNvSpPr>
          <p:nvPr>
            <p:ph type="title"/>
          </p:nvPr>
        </p:nvSpPr>
        <p:spPr>
          <a:xfrm>
            <a:off x="1823475" y="108292"/>
            <a:ext cx="5496900" cy="802736"/>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3200" dirty="0">
                <a:latin typeface="Times New Roman" panose="02020603050405020304" pitchFamily="18" charset="0"/>
                <a:cs typeface="Times New Roman" panose="02020603050405020304" pitchFamily="18" charset="0"/>
              </a:rPr>
              <a:t>APPLICATONS</a:t>
            </a:r>
            <a:endParaRPr sz="3200" dirty="0">
              <a:latin typeface="Times New Roman" panose="02020603050405020304" pitchFamily="18" charset="0"/>
              <a:cs typeface="Times New Roman" panose="02020603050405020304" pitchFamily="18" charset="0"/>
            </a:endParaRPr>
          </a:p>
        </p:txBody>
      </p:sp>
      <p:sp>
        <p:nvSpPr>
          <p:cNvPr id="2880" name="Google Shape;2880;p51"/>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endParaRPr sz="1600" dirty="0">
              <a:solidFill>
                <a:schemeClr val="dk2"/>
              </a:solidFill>
              <a:latin typeface="Barlow Semi Condensed"/>
              <a:ea typeface="Barlow Semi Condensed"/>
              <a:cs typeface="Barlow Semi Condensed"/>
              <a:sym typeface="Barlow Semi Condensed"/>
            </a:endParaRPr>
          </a:p>
        </p:txBody>
      </p:sp>
      <p:sp>
        <p:nvSpPr>
          <p:cNvPr id="2881" name="Google Shape;2881;p51"/>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endParaRPr sz="1600" dirty="0">
              <a:solidFill>
                <a:schemeClr val="dk2"/>
              </a:solidFill>
              <a:latin typeface="Barlow Semi Condensed"/>
              <a:ea typeface="Barlow Semi Condensed"/>
              <a:cs typeface="Barlow Semi Condensed"/>
              <a:sym typeface="Barlow Semi Condensed"/>
            </a:endParaRPr>
          </a:p>
        </p:txBody>
      </p:sp>
      <p:sp>
        <p:nvSpPr>
          <p:cNvPr id="2882" name="Google Shape;2882;p51"/>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endParaRPr sz="1600" dirty="0">
              <a:solidFill>
                <a:schemeClr val="dk2"/>
              </a:solidFill>
              <a:latin typeface="Barlow Semi Condensed"/>
              <a:ea typeface="Barlow Semi Condensed"/>
              <a:cs typeface="Barlow Semi Condensed"/>
              <a:sym typeface="Barlow Semi Condensed"/>
            </a:endParaRPr>
          </a:p>
        </p:txBody>
      </p:sp>
      <p:sp>
        <p:nvSpPr>
          <p:cNvPr id="2883" name="Google Shape;2883;p51"/>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1600" dirty="0">
                <a:solidFill>
                  <a:schemeClr val="dk2"/>
                </a:solidFill>
                <a:latin typeface="Barlow Semi Condensed"/>
                <a:ea typeface="Barlow Semi Condensed"/>
                <a:cs typeface="Barlow Semi Condensed"/>
                <a:sym typeface="Barlow Semi Condensed"/>
              </a:rPr>
              <a:t>           </a:t>
            </a:r>
            <a:r>
              <a:rPr lang="en-US" sz="7200" dirty="0">
                <a:solidFill>
                  <a:schemeClr val="dk2"/>
                </a:solidFill>
                <a:latin typeface="Times New Roman" panose="02020603050405020304" pitchFamily="18" charset="0"/>
                <a:ea typeface="Barlow Semi Condensed"/>
                <a:cs typeface="Times New Roman" panose="02020603050405020304" pitchFamily="18" charset="0"/>
                <a:sym typeface="Barlow Semi Condensed"/>
              </a:rPr>
              <a:t>?</a:t>
            </a:r>
            <a:endParaRPr sz="7200" dirty="0">
              <a:solidFill>
                <a:schemeClr val="dk2"/>
              </a:solidFill>
              <a:latin typeface="Times New Roman" panose="02020603050405020304" pitchFamily="18" charset="0"/>
              <a:ea typeface="Barlow Semi Condensed"/>
              <a:cs typeface="Times New Roman" panose="02020603050405020304" pitchFamily="18" charset="0"/>
              <a:sym typeface="Barlow Semi Condensed"/>
            </a:endParaRPr>
          </a:p>
        </p:txBody>
      </p:sp>
      <p:grpSp>
        <p:nvGrpSpPr>
          <p:cNvPr id="2884" name="Google Shape;2884;p51"/>
          <p:cNvGrpSpPr/>
          <p:nvPr/>
        </p:nvGrpSpPr>
        <p:grpSpPr>
          <a:xfrm>
            <a:off x="1241502" y="2106974"/>
            <a:ext cx="6542050" cy="1517351"/>
            <a:chOff x="1621724" y="2106974"/>
            <a:chExt cx="5900365" cy="1517351"/>
          </a:xfrm>
        </p:grpSpPr>
        <p:grpSp>
          <p:nvGrpSpPr>
            <p:cNvPr id="2885" name="Google Shape;2885;p51"/>
            <p:cNvGrpSpPr/>
            <p:nvPr/>
          </p:nvGrpSpPr>
          <p:grpSpPr>
            <a:xfrm>
              <a:off x="2604811" y="2884996"/>
              <a:ext cx="4021725" cy="538"/>
              <a:chOff x="3762462" y="2553002"/>
              <a:chExt cx="1121570" cy="150"/>
            </a:xfrm>
          </p:grpSpPr>
          <p:cxnSp>
            <p:nvCxnSpPr>
              <p:cNvPr id="2886" name="Google Shape;2886;p51"/>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887" name="Google Shape;2887;p51"/>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888" name="Google Shape;2888;p51"/>
              <p:cNvCxnSpPr>
                <a:stCxn id="2889" idx="6"/>
                <a:endCxn id="2890"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891" name="Google Shape;2891;p51"/>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892" name="Google Shape;2892;p51"/>
            <p:cNvGrpSpPr/>
            <p:nvPr/>
          </p:nvGrpSpPr>
          <p:grpSpPr>
            <a:xfrm>
              <a:off x="3261117" y="2393765"/>
              <a:ext cx="983055" cy="983055"/>
              <a:chOff x="3347725" y="2480342"/>
              <a:chExt cx="810032" cy="810032"/>
            </a:xfrm>
          </p:grpSpPr>
          <p:sp>
            <p:nvSpPr>
              <p:cNvPr id="2890" name="Google Shape;2890;p51"/>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3412730" y="2532887"/>
                <a:ext cx="673380" cy="70445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94" name="Google Shape;2894;p51"/>
            <p:cNvCxnSpPr>
              <a:cxnSpLocks/>
              <a:stCxn id="2895" idx="0"/>
            </p:cNvCxnSpPr>
            <p:nvPr/>
          </p:nvCxnSpPr>
          <p:spPr>
            <a:xfrm flipH="1" flipV="1">
              <a:off x="5369041" y="2122100"/>
              <a:ext cx="22516" cy="335434"/>
            </a:xfrm>
            <a:prstGeom prst="straightConnector1">
              <a:avLst/>
            </a:prstGeom>
            <a:noFill/>
            <a:ln w="9525" cap="flat" cmpd="sng">
              <a:solidFill>
                <a:schemeClr val="dk2"/>
              </a:solidFill>
              <a:prstDash val="solid"/>
              <a:round/>
              <a:headEnd type="none" w="med" len="med"/>
              <a:tailEnd type="none" w="med" len="med"/>
            </a:ln>
          </p:spPr>
        </p:cxnSp>
        <p:grpSp>
          <p:nvGrpSpPr>
            <p:cNvPr id="2896" name="Google Shape;2896;p51"/>
            <p:cNvGrpSpPr/>
            <p:nvPr/>
          </p:nvGrpSpPr>
          <p:grpSpPr>
            <a:xfrm>
              <a:off x="4899976" y="2393376"/>
              <a:ext cx="983044" cy="983044"/>
              <a:chOff x="4987056" y="2480342"/>
              <a:chExt cx="808956" cy="808956"/>
            </a:xfrm>
          </p:grpSpPr>
          <p:sp>
            <p:nvSpPr>
              <p:cNvPr id="2897" name="Google Shape;2897;p51"/>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5040666" y="2533138"/>
                <a:ext cx="701834" cy="70352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98" name="Google Shape;2898;p51"/>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899" name="Google Shape;2899;p51"/>
            <p:cNvGrpSpPr/>
            <p:nvPr/>
          </p:nvGrpSpPr>
          <p:grpSpPr>
            <a:xfrm>
              <a:off x="6539045" y="2393178"/>
              <a:ext cx="983044" cy="983044"/>
              <a:chOff x="6626363" y="2480342"/>
              <a:chExt cx="808956" cy="808956"/>
            </a:xfrm>
          </p:grpSpPr>
          <p:sp>
            <p:nvSpPr>
              <p:cNvPr id="2900" name="Google Shape;2900;p51"/>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6698359" y="2533300"/>
                <a:ext cx="659713" cy="703517"/>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02" name="Google Shape;2902;p51"/>
            <p:cNvCxnSpPr>
              <a:cxnSpLocks/>
              <a:stCxn id="2903" idx="0"/>
            </p:cNvCxnSpPr>
            <p:nvPr/>
          </p:nvCxnSpPr>
          <p:spPr>
            <a:xfrm flipH="1" flipV="1">
              <a:off x="2090866" y="2119056"/>
              <a:ext cx="10666" cy="338478"/>
            </a:xfrm>
            <a:prstGeom prst="straightConnector1">
              <a:avLst/>
            </a:prstGeom>
            <a:noFill/>
            <a:ln w="9525" cap="flat" cmpd="sng">
              <a:solidFill>
                <a:schemeClr val="dk2"/>
              </a:solidFill>
              <a:prstDash val="solid"/>
              <a:round/>
              <a:headEnd type="none" w="med" len="med"/>
              <a:tailEnd type="none" w="med" len="med"/>
            </a:ln>
          </p:spPr>
        </p:cxnSp>
        <p:grpSp>
          <p:nvGrpSpPr>
            <p:cNvPr id="2904" name="Google Shape;2904;p51"/>
            <p:cNvGrpSpPr/>
            <p:nvPr/>
          </p:nvGrpSpPr>
          <p:grpSpPr>
            <a:xfrm>
              <a:off x="1621724" y="2393805"/>
              <a:ext cx="983087" cy="983459"/>
              <a:chOff x="1708681" y="2480698"/>
              <a:chExt cx="809125" cy="809432"/>
            </a:xfrm>
          </p:grpSpPr>
          <p:sp>
            <p:nvSpPr>
              <p:cNvPr id="2889" name="Google Shape;2889;p51"/>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1778404" y="2533150"/>
                <a:ext cx="650362" cy="70364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r>
                  <a:rPr lang="en-US" sz="1050" dirty="0">
                    <a:latin typeface="Times New Roman" panose="02020603050405020304" pitchFamily="18" charset="0"/>
                    <a:cs typeface="Times New Roman" panose="02020603050405020304" pitchFamily="18" charset="0"/>
                  </a:rPr>
                  <a:t>DUBAI</a:t>
                </a:r>
                <a:endParaRPr sz="1050" dirty="0">
                  <a:latin typeface="Times New Roman" panose="02020603050405020304" pitchFamily="18" charset="0"/>
                  <a:cs typeface="Times New Roman" panose="02020603050405020304" pitchFamily="18" charset="0"/>
                </a:endParaRPr>
              </a:p>
            </p:txBody>
          </p:sp>
        </p:grpSp>
        <p:sp>
          <p:nvSpPr>
            <p:cNvPr id="2905" name="Google Shape;2905;p51"/>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0" name="Google Shape;2910;p51"/>
          <p:cNvSpPr txBox="1"/>
          <p:nvPr/>
        </p:nvSpPr>
        <p:spPr>
          <a:xfrm>
            <a:off x="3198338" y="2744235"/>
            <a:ext cx="811801"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1050" dirty="0">
                <a:solidFill>
                  <a:schemeClr val="accent1"/>
                </a:solidFill>
                <a:latin typeface="Times New Roman" panose="02020603050405020304" pitchFamily="18" charset="0"/>
                <a:ea typeface="Barlow Semi Condensed Medium"/>
                <a:cs typeface="Times New Roman" panose="02020603050405020304" pitchFamily="18" charset="0"/>
                <a:sym typeface="Barlow Semi Condensed Medium"/>
              </a:rPr>
              <a:t>LADAKH</a:t>
            </a:r>
            <a:endParaRPr sz="1050" dirty="0">
              <a:solidFill>
                <a:schemeClr val="accent1"/>
              </a:solidFill>
              <a:latin typeface="Times New Roman" panose="02020603050405020304" pitchFamily="18" charset="0"/>
              <a:ea typeface="Barlow Semi Condensed Medium"/>
              <a:cs typeface="Times New Roman" panose="02020603050405020304" pitchFamily="18" charset="0"/>
              <a:sym typeface="Barlow Semi Condensed Medium"/>
            </a:endParaRPr>
          </a:p>
        </p:txBody>
      </p:sp>
      <p:sp>
        <p:nvSpPr>
          <p:cNvPr id="2911" name="Google Shape;2911;p51"/>
          <p:cNvSpPr txBox="1"/>
          <p:nvPr/>
        </p:nvSpPr>
        <p:spPr>
          <a:xfrm>
            <a:off x="5015798" y="2744235"/>
            <a:ext cx="781917"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solidFill>
                  <a:schemeClr val="lt1"/>
                </a:solidFill>
                <a:latin typeface="Times New Roman" panose="02020603050405020304" pitchFamily="18" charset="0"/>
                <a:ea typeface="Barlow Semi Condensed Medium"/>
                <a:cs typeface="Times New Roman" panose="02020603050405020304" pitchFamily="18" charset="0"/>
                <a:sym typeface="Barlow Semi Condensed Medium"/>
              </a:rPr>
              <a:t>ITALY</a:t>
            </a:r>
            <a:endParaRPr dirty="0">
              <a:solidFill>
                <a:schemeClr val="lt1"/>
              </a:solidFill>
              <a:latin typeface="Times New Roman" panose="02020603050405020304" pitchFamily="18" charset="0"/>
              <a:ea typeface="Barlow Semi Condensed Medium"/>
              <a:cs typeface="Times New Roman" panose="02020603050405020304" pitchFamily="18" charset="0"/>
              <a:sym typeface="Barlow Semi Condensed Medium"/>
            </a:endParaRPr>
          </a:p>
        </p:txBody>
      </p:sp>
      <p:sp>
        <p:nvSpPr>
          <p:cNvPr id="2912" name="Google Shape;2912;p51"/>
          <p:cNvSpPr txBox="1"/>
          <p:nvPr/>
        </p:nvSpPr>
        <p:spPr>
          <a:xfrm>
            <a:off x="6862705" y="2744235"/>
            <a:ext cx="72012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1800" dirty="0">
                <a:solidFill>
                  <a:schemeClr val="accent1"/>
                </a:solidFill>
                <a:latin typeface="Times New Roman" panose="02020603050405020304" pitchFamily="18" charset="0"/>
                <a:ea typeface="Barlow Semi Condensed Medium"/>
                <a:cs typeface="Times New Roman" panose="02020603050405020304" pitchFamily="18" charset="0"/>
                <a:sym typeface="Barlow Semi Condensed Medium"/>
              </a:rPr>
              <a:t>TN</a:t>
            </a:r>
            <a:endParaRPr sz="1600" dirty="0">
              <a:solidFill>
                <a:schemeClr val="accent1"/>
              </a:solidFill>
              <a:latin typeface="Times New Roman" panose="02020603050405020304" pitchFamily="18" charset="0"/>
              <a:ea typeface="Barlow Semi Condensed Medium"/>
              <a:cs typeface="Times New Roman" panose="02020603050405020304" pitchFamily="18" charset="0"/>
              <a:sym typeface="Barlow Semi Condensed Medium"/>
            </a:endParaRPr>
          </a:p>
        </p:txBody>
      </p:sp>
      <p:sp>
        <p:nvSpPr>
          <p:cNvPr id="9" name="AutoShape 2" descr="Dubai to expand smart LED lighting project">
            <a:extLst>
              <a:ext uri="{FF2B5EF4-FFF2-40B4-BE49-F238E27FC236}">
                <a16:creationId xmlns:a16="http://schemas.microsoft.com/office/drawing/2014/main" id="{5C845552-DD59-5E1F-3ED6-4A7413E89D61}"/>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1" name="Picture 10">
            <a:extLst>
              <a:ext uri="{FF2B5EF4-FFF2-40B4-BE49-F238E27FC236}">
                <a16:creationId xmlns:a16="http://schemas.microsoft.com/office/drawing/2014/main" id="{8A6ED211-21AD-4AE3-BD05-5E56EC25B46B}"/>
              </a:ext>
            </a:extLst>
          </p:cNvPr>
          <p:cNvPicPr>
            <a:picLocks noChangeAspect="1"/>
          </p:cNvPicPr>
          <p:nvPr/>
        </p:nvPicPr>
        <p:blipFill>
          <a:blip r:embed="rId3"/>
          <a:stretch>
            <a:fillRect/>
          </a:stretch>
        </p:blipFill>
        <p:spPr>
          <a:xfrm>
            <a:off x="938542" y="714131"/>
            <a:ext cx="1864132" cy="13401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Picture 12">
            <a:extLst>
              <a:ext uri="{FF2B5EF4-FFF2-40B4-BE49-F238E27FC236}">
                <a16:creationId xmlns:a16="http://schemas.microsoft.com/office/drawing/2014/main" id="{D42BCE96-D251-6F2C-05B6-E8D9AACBA42E}"/>
              </a:ext>
            </a:extLst>
          </p:cNvPr>
          <p:cNvPicPr>
            <a:picLocks noChangeAspect="1"/>
          </p:cNvPicPr>
          <p:nvPr/>
        </p:nvPicPr>
        <p:blipFill>
          <a:blip r:embed="rId4"/>
          <a:stretch>
            <a:fillRect/>
          </a:stretch>
        </p:blipFill>
        <p:spPr>
          <a:xfrm>
            <a:off x="2376601" y="3657537"/>
            <a:ext cx="2364059" cy="12617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2" name="Picture 21">
            <a:extLst>
              <a:ext uri="{FF2B5EF4-FFF2-40B4-BE49-F238E27FC236}">
                <a16:creationId xmlns:a16="http://schemas.microsoft.com/office/drawing/2014/main" id="{1D6313DE-F02B-D77D-418F-C42C16A28FF9}"/>
              </a:ext>
            </a:extLst>
          </p:cNvPr>
          <p:cNvPicPr>
            <a:picLocks noChangeAspect="1"/>
          </p:cNvPicPr>
          <p:nvPr/>
        </p:nvPicPr>
        <p:blipFill>
          <a:blip r:embed="rId5"/>
          <a:stretch>
            <a:fillRect/>
          </a:stretch>
        </p:blipFill>
        <p:spPr>
          <a:xfrm>
            <a:off x="4498373" y="714132"/>
            <a:ext cx="1934341" cy="12133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27"/>
        <p:cNvGrpSpPr/>
        <p:nvPr/>
      </p:nvGrpSpPr>
      <p:grpSpPr>
        <a:xfrm>
          <a:off x="0" y="0"/>
          <a:ext cx="0" cy="0"/>
          <a:chOff x="0" y="0"/>
          <a:chExt cx="0" cy="0"/>
        </a:xfrm>
      </p:grpSpPr>
      <p:grpSp>
        <p:nvGrpSpPr>
          <p:cNvPr id="2528" name="Google Shape;2528;p48"/>
          <p:cNvGrpSpPr/>
          <p:nvPr/>
        </p:nvGrpSpPr>
        <p:grpSpPr>
          <a:xfrm>
            <a:off x="2831850" y="3471345"/>
            <a:ext cx="3480300" cy="1145100"/>
            <a:chOff x="2771600" y="526920"/>
            <a:chExt cx="3480300" cy="1145100"/>
          </a:xfrm>
        </p:grpSpPr>
        <p:sp>
          <p:nvSpPr>
            <p:cNvPr id="2529" name="Google Shape;2529;p48"/>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8"/>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1" name="Google Shape;2531;p48"/>
          <p:cNvGrpSpPr/>
          <p:nvPr/>
        </p:nvGrpSpPr>
        <p:grpSpPr>
          <a:xfrm>
            <a:off x="2831850" y="1999195"/>
            <a:ext cx="3480300" cy="1145100"/>
            <a:chOff x="2771600" y="526920"/>
            <a:chExt cx="3480300" cy="1145100"/>
          </a:xfrm>
        </p:grpSpPr>
        <p:sp>
          <p:nvSpPr>
            <p:cNvPr id="2532" name="Google Shape;2532;p48"/>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8"/>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48"/>
          <p:cNvGrpSpPr/>
          <p:nvPr/>
        </p:nvGrpSpPr>
        <p:grpSpPr>
          <a:xfrm>
            <a:off x="2831850" y="526920"/>
            <a:ext cx="3480300" cy="1145100"/>
            <a:chOff x="2771600" y="526920"/>
            <a:chExt cx="3480300" cy="1145100"/>
          </a:xfrm>
        </p:grpSpPr>
        <p:sp>
          <p:nvSpPr>
            <p:cNvPr id="2535" name="Google Shape;2535;p48"/>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8"/>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7" name="Google Shape;2537;p48"/>
          <p:cNvSpPr txBox="1">
            <a:spLocks noGrp="1"/>
          </p:cNvSpPr>
          <p:nvPr>
            <p:ph type="subTitle" idx="3"/>
          </p:nvPr>
        </p:nvSpPr>
        <p:spPr>
          <a:xfrm>
            <a:off x="3000400" y="2150575"/>
            <a:ext cx="3173700" cy="82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Times New Roman"/>
                <a:ea typeface="Times New Roman"/>
                <a:cs typeface="Times New Roman"/>
                <a:sym typeface="Times New Roman"/>
              </a:rPr>
              <a:t>https://lifi.co/</a:t>
            </a:r>
            <a:endParaRPr sz="2100">
              <a:latin typeface="Times New Roman"/>
              <a:ea typeface="Times New Roman"/>
              <a:cs typeface="Times New Roman"/>
              <a:sym typeface="Times New Roman"/>
            </a:endParaRPr>
          </a:p>
        </p:txBody>
      </p:sp>
      <p:sp>
        <p:nvSpPr>
          <p:cNvPr id="2538" name="Google Shape;2538;p48"/>
          <p:cNvSpPr txBox="1">
            <a:spLocks noGrp="1"/>
          </p:cNvSpPr>
          <p:nvPr>
            <p:ph type="title"/>
          </p:nvPr>
        </p:nvSpPr>
        <p:spPr>
          <a:xfrm>
            <a:off x="3000375" y="765800"/>
            <a:ext cx="3173700" cy="7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400">
                <a:solidFill>
                  <a:srgbClr val="000000"/>
                </a:solidFill>
                <a:latin typeface="Times New Roman"/>
                <a:ea typeface="Times New Roman"/>
                <a:cs typeface="Times New Roman"/>
                <a:sym typeface="Times New Roman"/>
              </a:rPr>
              <a:t>https://www.lifitn.com/blog/2021/2/13/top-30-li-fi-applications-updated-list-including-potential-applications</a:t>
            </a:r>
            <a:endParaRPr sz="1400">
              <a:solidFill>
                <a:srgbClr val="000000"/>
              </a:solidFill>
              <a:latin typeface="Times New Roman"/>
              <a:ea typeface="Times New Roman"/>
              <a:cs typeface="Times New Roman"/>
              <a:sym typeface="Times New Roman"/>
            </a:endParaRPr>
          </a:p>
          <a:p>
            <a:pPr marL="0" lvl="0" indent="0" algn="ctr" rtl="0">
              <a:spcBef>
                <a:spcPts val="0"/>
              </a:spcBef>
              <a:spcAft>
                <a:spcPts val="0"/>
              </a:spcAft>
              <a:buNone/>
            </a:pPr>
            <a:endParaRPr sz="600"/>
          </a:p>
        </p:txBody>
      </p:sp>
      <p:sp>
        <p:nvSpPr>
          <p:cNvPr id="2539" name="Google Shape;2539;p48"/>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1900">
              <a:solidFill>
                <a:schemeClr val="dk2"/>
              </a:solidFill>
              <a:latin typeface="Times New Roman"/>
              <a:ea typeface="Times New Roman"/>
              <a:cs typeface="Times New Roman"/>
              <a:sym typeface="Times New Roman"/>
            </a:endParaRPr>
          </a:p>
          <a:p>
            <a:pPr marL="0" lvl="0" indent="0" algn="ctr" rtl="0">
              <a:spcBef>
                <a:spcPts val="0"/>
              </a:spcBef>
              <a:spcAft>
                <a:spcPts val="0"/>
              </a:spcAft>
              <a:buNone/>
            </a:pPr>
            <a:r>
              <a:rPr lang="en" sz="1900">
                <a:solidFill>
                  <a:schemeClr val="dk2"/>
                </a:solidFill>
                <a:latin typeface="Times New Roman"/>
                <a:ea typeface="Times New Roman"/>
                <a:cs typeface="Times New Roman"/>
                <a:sym typeface="Times New Roman"/>
              </a:rPr>
              <a:t>https://www.purelifi.com/</a:t>
            </a:r>
            <a:endParaRPr sz="1900">
              <a:solidFill>
                <a:schemeClr val="dk2"/>
              </a:solidFill>
              <a:latin typeface="Times New Roman"/>
              <a:ea typeface="Times New Roman"/>
              <a:cs typeface="Times New Roman"/>
              <a:sym typeface="Times New Roman"/>
            </a:endParaRPr>
          </a:p>
        </p:txBody>
      </p:sp>
      <p:sp>
        <p:nvSpPr>
          <p:cNvPr id="2540" name="Google Shape;2540;p48"/>
          <p:cNvSpPr txBox="1"/>
          <p:nvPr/>
        </p:nvSpPr>
        <p:spPr>
          <a:xfrm>
            <a:off x="197900" y="123975"/>
            <a:ext cx="2533800" cy="47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700" b="1" dirty="0">
                <a:solidFill>
                  <a:schemeClr val="dk2"/>
                </a:solidFill>
                <a:latin typeface="Times New Roman"/>
                <a:ea typeface="Times New Roman"/>
                <a:cs typeface="Times New Roman"/>
                <a:sym typeface="Times New Roman"/>
              </a:rPr>
              <a:t>REFERENCES</a:t>
            </a:r>
            <a:endParaRPr sz="2700" b="1" dirty="0">
              <a:solidFill>
                <a:schemeClr val="dk2"/>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69"/>
        <p:cNvGrpSpPr/>
        <p:nvPr/>
      </p:nvGrpSpPr>
      <p:grpSpPr>
        <a:xfrm>
          <a:off x="0" y="0"/>
          <a:ext cx="0" cy="0"/>
          <a:chOff x="0" y="0"/>
          <a:chExt cx="0" cy="0"/>
        </a:xfrm>
      </p:grpSpPr>
      <p:sp>
        <p:nvSpPr>
          <p:cNvPr id="3370" name="Google Shape;3370;p57"/>
          <p:cNvSpPr txBox="1">
            <a:spLocks noGrp="1"/>
          </p:cNvSpPr>
          <p:nvPr>
            <p:ph type="subTitle" idx="1"/>
          </p:nvPr>
        </p:nvSpPr>
        <p:spPr>
          <a:xfrm>
            <a:off x="3227832" y="3077737"/>
            <a:ext cx="2679300" cy="70624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Times New Roman" panose="02020603050405020304" pitchFamily="18" charset="0"/>
                <a:cs typeface="Times New Roman" panose="02020603050405020304" pitchFamily="18" charset="0"/>
              </a:rPr>
              <a:t>QUESTIONS?</a:t>
            </a:r>
          </a:p>
        </p:txBody>
      </p:sp>
      <p:sp>
        <p:nvSpPr>
          <p:cNvPr id="3371" name="Google Shape;3371;p57"/>
          <p:cNvSpPr txBox="1">
            <a:spLocks noGrp="1"/>
          </p:cNvSpPr>
          <p:nvPr>
            <p:ph type="title"/>
          </p:nvPr>
        </p:nvSpPr>
        <p:spPr>
          <a:xfrm>
            <a:off x="2624328" y="1390185"/>
            <a:ext cx="3904500" cy="145351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b="1" dirty="0">
                <a:latin typeface="Times New Roman" panose="02020603050405020304" pitchFamily="18" charset="0"/>
                <a:cs typeface="Times New Roman" panose="02020603050405020304" pitchFamily="18" charset="0"/>
              </a:rPr>
              <a:t>THANK YOU!!</a:t>
            </a:r>
            <a:endParaRPr sz="10700" b="1"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EDB0E6D5-CA6B-6BC4-79E0-1B7750382457}"/>
              </a:ext>
            </a:extLst>
          </p:cNvPr>
          <p:cNvSpPr txBox="1"/>
          <p:nvPr/>
        </p:nvSpPr>
        <p:spPr>
          <a:xfrm>
            <a:off x="5984489" y="4192663"/>
            <a:ext cx="2296028" cy="830997"/>
          </a:xfrm>
          <a:prstGeom prst="rect">
            <a:avLst/>
          </a:prstGeom>
          <a:noFill/>
        </p:spPr>
        <p:txBody>
          <a:bodyPr wrap="square" rtlCol="0">
            <a:spAutoFit/>
          </a:bodyPr>
          <a:lstStyle/>
          <a:p>
            <a:pPr marL="0" lvl="0" indent="0" algn="ctr" rtl="0">
              <a:spcBef>
                <a:spcPts val="0"/>
              </a:spcBef>
              <a:spcAft>
                <a:spcPts val="0"/>
              </a:spcAft>
              <a:buNone/>
            </a:pPr>
            <a:r>
              <a:rPr lang="en-US" sz="1600" b="1" dirty="0">
                <a:latin typeface="Times New Roman" panose="02020603050405020304" pitchFamily="18" charset="0"/>
                <a:cs typeface="Times New Roman" panose="02020603050405020304" pitchFamily="18" charset="0"/>
              </a:rPr>
              <a:t>TEAM MEMBERS: </a:t>
            </a:r>
          </a:p>
          <a:p>
            <a:pPr marL="0" lvl="0" indent="0" algn="ctr" rtl="0">
              <a:spcBef>
                <a:spcPts val="0"/>
              </a:spcBef>
              <a:spcAft>
                <a:spcPts val="0"/>
              </a:spcAft>
              <a:buNone/>
            </a:pPr>
            <a:r>
              <a:rPr lang="en-US" sz="1600" b="1" dirty="0">
                <a:latin typeface="Times New Roman" panose="02020603050405020304" pitchFamily="18" charset="0"/>
                <a:cs typeface="Times New Roman" panose="02020603050405020304" pitchFamily="18" charset="0"/>
              </a:rPr>
              <a:t> HARSHITHA V</a:t>
            </a:r>
          </a:p>
          <a:p>
            <a:pPr marL="0" lvl="0" indent="0" algn="ctr" rtl="0">
              <a:spcBef>
                <a:spcPts val="0"/>
              </a:spcBef>
              <a:spcAft>
                <a:spcPts val="0"/>
              </a:spcAft>
              <a:buNone/>
            </a:pPr>
            <a:r>
              <a:rPr lang="en-US" sz="1600" b="1" dirty="0">
                <a:latin typeface="Times New Roman" panose="02020603050405020304" pitchFamily="18" charset="0"/>
                <a:cs typeface="Times New Roman" panose="02020603050405020304" pitchFamily="18" charset="0"/>
              </a:rPr>
              <a:t> VARSHNEE N</a:t>
            </a:r>
          </a:p>
        </p:txBody>
      </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371"/>
                                        </p:tgtEl>
                                        <p:attrNameLst>
                                          <p:attrName>style.visibility</p:attrName>
                                        </p:attrNameLst>
                                      </p:cBhvr>
                                      <p:to>
                                        <p:strVal val="visible"/>
                                      </p:to>
                                    </p:set>
                                    <p:animEffect transition="in" filter="fade">
                                      <p:cBhvr>
                                        <p:cTn id="7" dur="1000"/>
                                        <p:tgtEl>
                                          <p:spTgt spid="3371"/>
                                        </p:tgtEl>
                                      </p:cBhvr>
                                    </p:animEffect>
                                    <p:anim calcmode="lin" valueType="num">
                                      <p:cBhvr>
                                        <p:cTn id="8" dur="1000" fill="hold"/>
                                        <p:tgtEl>
                                          <p:spTgt spid="3371"/>
                                        </p:tgtEl>
                                        <p:attrNameLst>
                                          <p:attrName>ppt_x</p:attrName>
                                        </p:attrNameLst>
                                      </p:cBhvr>
                                      <p:tavLst>
                                        <p:tav tm="0">
                                          <p:val>
                                            <p:strVal val="#ppt_x"/>
                                          </p:val>
                                        </p:tav>
                                        <p:tav tm="100000">
                                          <p:val>
                                            <p:strVal val="#ppt_x"/>
                                          </p:val>
                                        </p:tav>
                                      </p:tavLst>
                                    </p:anim>
                                    <p:anim calcmode="lin" valueType="num">
                                      <p:cBhvr>
                                        <p:cTn id="9" dur="1000" fill="hold"/>
                                        <p:tgtEl>
                                          <p:spTgt spid="33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1"/>
        <p:cNvGrpSpPr/>
        <p:nvPr/>
      </p:nvGrpSpPr>
      <p:grpSpPr>
        <a:xfrm>
          <a:off x="0" y="0"/>
          <a:ext cx="0" cy="0"/>
          <a:chOff x="0" y="0"/>
          <a:chExt cx="0" cy="0"/>
        </a:xfrm>
      </p:grpSpPr>
      <p:grpSp>
        <p:nvGrpSpPr>
          <p:cNvPr id="1732" name="Google Shape;1732;p36"/>
          <p:cNvGrpSpPr/>
          <p:nvPr/>
        </p:nvGrpSpPr>
        <p:grpSpPr>
          <a:xfrm>
            <a:off x="3994598" y="1510458"/>
            <a:ext cx="4430405" cy="3106404"/>
            <a:chOff x="862950" y="825025"/>
            <a:chExt cx="5862650" cy="4111175"/>
          </a:xfrm>
        </p:grpSpPr>
        <p:sp>
          <p:nvSpPr>
            <p:cNvPr id="1733" name="Google Shape;1733;p36"/>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6"/>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6"/>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6"/>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6"/>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6"/>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6"/>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6"/>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6"/>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6"/>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6"/>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6"/>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6"/>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6"/>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6"/>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6"/>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6"/>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6"/>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6"/>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6"/>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6"/>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6"/>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6"/>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6"/>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6"/>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6"/>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6"/>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6"/>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6"/>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6"/>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6"/>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6"/>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6"/>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6"/>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6"/>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6"/>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6"/>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6"/>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6"/>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6"/>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6"/>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6"/>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6"/>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6"/>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6"/>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6"/>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6"/>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6"/>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6"/>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6"/>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6"/>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6"/>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6"/>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6"/>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6"/>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6"/>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6"/>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6"/>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6"/>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6"/>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6"/>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6"/>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6"/>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6"/>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6"/>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6"/>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6"/>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6"/>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6"/>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6"/>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6"/>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6"/>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6"/>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6"/>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6"/>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6"/>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6"/>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6"/>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6"/>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6"/>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6"/>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6"/>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6"/>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6"/>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6"/>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6"/>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6"/>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6"/>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6"/>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6"/>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6"/>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6"/>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6"/>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6"/>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6"/>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6"/>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6"/>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6"/>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6"/>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6"/>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6"/>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6"/>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6"/>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6"/>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6"/>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6"/>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6"/>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6"/>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6"/>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6"/>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6"/>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6"/>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6"/>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6"/>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6"/>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6"/>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6"/>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6"/>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6"/>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6"/>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6"/>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6"/>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6"/>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6"/>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6"/>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6"/>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6"/>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6"/>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6"/>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6"/>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6"/>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6"/>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6"/>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6"/>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6"/>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6"/>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6"/>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6"/>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6"/>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6"/>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6"/>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6"/>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6"/>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6"/>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6"/>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6"/>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6"/>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6"/>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6"/>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6"/>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6"/>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6"/>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6"/>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6"/>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6"/>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6"/>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6"/>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6"/>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6"/>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6"/>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6"/>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6"/>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6"/>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6"/>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6"/>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6"/>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6"/>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6"/>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6"/>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6"/>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6"/>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6"/>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6"/>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6"/>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6"/>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6"/>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6"/>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6"/>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6"/>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6"/>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6"/>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6"/>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6"/>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6"/>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6"/>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6"/>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6"/>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6"/>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6"/>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6"/>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6"/>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6"/>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6"/>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6"/>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6"/>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6"/>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6"/>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6"/>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6"/>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6"/>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6"/>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6"/>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6"/>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6"/>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6"/>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6"/>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6"/>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6"/>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6"/>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36"/>
          <p:cNvGrpSpPr/>
          <p:nvPr/>
        </p:nvGrpSpPr>
        <p:grpSpPr>
          <a:xfrm>
            <a:off x="731647" y="573573"/>
            <a:ext cx="635100" cy="734640"/>
            <a:chOff x="731647" y="573573"/>
            <a:chExt cx="635100" cy="734640"/>
          </a:xfrm>
        </p:grpSpPr>
        <p:grpSp>
          <p:nvGrpSpPr>
            <p:cNvPr id="1943" name="Google Shape;1943;p36"/>
            <p:cNvGrpSpPr/>
            <p:nvPr/>
          </p:nvGrpSpPr>
          <p:grpSpPr>
            <a:xfrm>
              <a:off x="731647" y="573573"/>
              <a:ext cx="635100" cy="635100"/>
              <a:chOff x="917231" y="750460"/>
              <a:chExt cx="635100" cy="635100"/>
            </a:xfrm>
          </p:grpSpPr>
          <p:sp>
            <p:nvSpPr>
              <p:cNvPr id="1944" name="Google Shape;1944;p36"/>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6"/>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36"/>
            <p:cNvGrpSpPr/>
            <p:nvPr/>
          </p:nvGrpSpPr>
          <p:grpSpPr>
            <a:xfrm>
              <a:off x="961679" y="1281213"/>
              <a:ext cx="175013" cy="27000"/>
              <a:chOff x="5662375" y="212375"/>
              <a:chExt cx="175013" cy="27000"/>
            </a:xfrm>
          </p:grpSpPr>
          <p:sp>
            <p:nvSpPr>
              <p:cNvPr id="1947" name="Google Shape;1947;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48" name="Google Shape;1948;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49" name="Google Shape;1949;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1950" name="Google Shape;1950;p36"/>
          <p:cNvGrpSpPr/>
          <p:nvPr/>
        </p:nvGrpSpPr>
        <p:grpSpPr>
          <a:xfrm>
            <a:off x="731647" y="1650460"/>
            <a:ext cx="635100" cy="733490"/>
            <a:chOff x="731647" y="1650460"/>
            <a:chExt cx="635100" cy="733490"/>
          </a:xfrm>
        </p:grpSpPr>
        <p:grpSp>
          <p:nvGrpSpPr>
            <p:cNvPr id="1951" name="Google Shape;1951;p36"/>
            <p:cNvGrpSpPr/>
            <p:nvPr/>
          </p:nvGrpSpPr>
          <p:grpSpPr>
            <a:xfrm>
              <a:off x="731647" y="1650460"/>
              <a:ext cx="635100" cy="635100"/>
              <a:chOff x="917231" y="1827973"/>
              <a:chExt cx="635100" cy="635100"/>
            </a:xfrm>
          </p:grpSpPr>
          <p:sp>
            <p:nvSpPr>
              <p:cNvPr id="1952" name="Google Shape;1952;p36"/>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6"/>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36"/>
            <p:cNvGrpSpPr/>
            <p:nvPr/>
          </p:nvGrpSpPr>
          <p:grpSpPr>
            <a:xfrm>
              <a:off x="961679" y="2356951"/>
              <a:ext cx="175013" cy="27000"/>
              <a:chOff x="5662375" y="212375"/>
              <a:chExt cx="175013" cy="27000"/>
            </a:xfrm>
          </p:grpSpPr>
          <p:sp>
            <p:nvSpPr>
              <p:cNvPr id="1955" name="Google Shape;1955;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56" name="Google Shape;1956;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57" name="Google Shape;1957;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1958" name="Google Shape;1958;p36"/>
          <p:cNvGrpSpPr/>
          <p:nvPr/>
        </p:nvGrpSpPr>
        <p:grpSpPr>
          <a:xfrm>
            <a:off x="731647" y="2728277"/>
            <a:ext cx="635100" cy="734984"/>
            <a:chOff x="731647" y="2728277"/>
            <a:chExt cx="635100" cy="734984"/>
          </a:xfrm>
        </p:grpSpPr>
        <p:grpSp>
          <p:nvGrpSpPr>
            <p:cNvPr id="1959" name="Google Shape;1959;p36"/>
            <p:cNvGrpSpPr/>
            <p:nvPr/>
          </p:nvGrpSpPr>
          <p:grpSpPr>
            <a:xfrm>
              <a:off x="731647" y="2728277"/>
              <a:ext cx="635100" cy="635100"/>
              <a:chOff x="917231" y="2905502"/>
              <a:chExt cx="635100" cy="635100"/>
            </a:xfrm>
          </p:grpSpPr>
          <p:sp>
            <p:nvSpPr>
              <p:cNvPr id="1960" name="Google Shape;1960;p36"/>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6"/>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36"/>
            <p:cNvGrpSpPr/>
            <p:nvPr/>
          </p:nvGrpSpPr>
          <p:grpSpPr>
            <a:xfrm>
              <a:off x="961679" y="3436260"/>
              <a:ext cx="175013" cy="27000"/>
              <a:chOff x="5662375" y="212375"/>
              <a:chExt cx="175013" cy="27000"/>
            </a:xfrm>
          </p:grpSpPr>
          <p:sp>
            <p:nvSpPr>
              <p:cNvPr id="1963" name="Google Shape;1963;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64" name="Google Shape;1964;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65" name="Google Shape;1965;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1966" name="Google Shape;1966;p36"/>
          <p:cNvGrpSpPr/>
          <p:nvPr/>
        </p:nvGrpSpPr>
        <p:grpSpPr>
          <a:xfrm>
            <a:off x="731647" y="3806675"/>
            <a:ext cx="635100" cy="734704"/>
            <a:chOff x="731647" y="3806675"/>
            <a:chExt cx="635100" cy="734704"/>
          </a:xfrm>
        </p:grpSpPr>
        <p:grpSp>
          <p:nvGrpSpPr>
            <p:cNvPr id="1967" name="Google Shape;1967;p36"/>
            <p:cNvGrpSpPr/>
            <p:nvPr/>
          </p:nvGrpSpPr>
          <p:grpSpPr>
            <a:xfrm>
              <a:off x="731647" y="3806675"/>
              <a:ext cx="635100" cy="635100"/>
              <a:chOff x="917231" y="3983097"/>
              <a:chExt cx="635100" cy="635100"/>
            </a:xfrm>
          </p:grpSpPr>
          <p:sp>
            <p:nvSpPr>
              <p:cNvPr id="1968" name="Google Shape;1968;p36"/>
              <p:cNvSpPr/>
              <p:nvPr/>
            </p:nvSpPr>
            <p:spPr>
              <a:xfrm>
                <a:off x="917231" y="3983097"/>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6"/>
              <p:cNvSpPr/>
              <p:nvPr/>
            </p:nvSpPr>
            <p:spPr>
              <a:xfrm>
                <a:off x="1001931" y="4067797"/>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36"/>
            <p:cNvGrpSpPr/>
            <p:nvPr/>
          </p:nvGrpSpPr>
          <p:grpSpPr>
            <a:xfrm>
              <a:off x="961679" y="4514379"/>
              <a:ext cx="175013" cy="27000"/>
              <a:chOff x="5662375" y="212375"/>
              <a:chExt cx="175013" cy="27000"/>
            </a:xfrm>
          </p:grpSpPr>
          <p:sp>
            <p:nvSpPr>
              <p:cNvPr id="1971" name="Google Shape;1971;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72" name="Google Shape;1972;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73" name="Google Shape;1973;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1974" name="Google Shape;1974;p36"/>
          <p:cNvSpPr txBox="1">
            <a:spLocks noGrp="1"/>
          </p:cNvSpPr>
          <p:nvPr>
            <p:ph type="title"/>
          </p:nvPr>
        </p:nvSpPr>
        <p:spPr>
          <a:xfrm>
            <a:off x="5093350" y="356625"/>
            <a:ext cx="34227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    </a:t>
            </a:r>
            <a:r>
              <a:rPr lang="en" b="1">
                <a:latin typeface="Times New Roman"/>
                <a:ea typeface="Times New Roman"/>
                <a:cs typeface="Times New Roman"/>
                <a:sym typeface="Times New Roman"/>
              </a:rPr>
              <a:t>Table of Contents</a:t>
            </a:r>
            <a:endParaRPr b="1">
              <a:latin typeface="Times New Roman"/>
              <a:ea typeface="Times New Roman"/>
              <a:cs typeface="Times New Roman"/>
              <a:sym typeface="Times New Roman"/>
            </a:endParaRPr>
          </a:p>
        </p:txBody>
      </p:sp>
      <p:sp>
        <p:nvSpPr>
          <p:cNvPr id="1975" name="Google Shape;1975;p36"/>
          <p:cNvSpPr txBox="1">
            <a:spLocks noGrp="1"/>
          </p:cNvSpPr>
          <p:nvPr>
            <p:ph type="subTitle" idx="2"/>
          </p:nvPr>
        </p:nvSpPr>
        <p:spPr>
          <a:xfrm>
            <a:off x="1664208" y="708132"/>
            <a:ext cx="2615100" cy="58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a:ea typeface="Times New Roman"/>
                <a:cs typeface="Times New Roman"/>
                <a:sym typeface="Times New Roman"/>
              </a:rPr>
              <a:t>What is Li-Fi?</a:t>
            </a:r>
            <a:endParaRPr dirty="0">
              <a:latin typeface="Times New Roman"/>
              <a:ea typeface="Times New Roman"/>
              <a:cs typeface="Times New Roman"/>
              <a:sym typeface="Times New Roman"/>
            </a:endParaRPr>
          </a:p>
          <a:p>
            <a:pPr marL="0" lvl="0" indent="0" algn="l" rtl="0">
              <a:spcBef>
                <a:spcPts val="0"/>
              </a:spcBef>
              <a:spcAft>
                <a:spcPts val="0"/>
              </a:spcAft>
              <a:buNone/>
            </a:pPr>
            <a:r>
              <a:rPr lang="en" dirty="0">
                <a:latin typeface="Times New Roman"/>
                <a:ea typeface="Times New Roman"/>
                <a:cs typeface="Times New Roman"/>
                <a:sym typeface="Times New Roman"/>
              </a:rPr>
              <a:t>How does Li-Fi work ?</a:t>
            </a:r>
            <a:endParaRPr dirty="0">
              <a:latin typeface="Times New Roman"/>
              <a:ea typeface="Times New Roman"/>
              <a:cs typeface="Times New Roman"/>
              <a:sym typeface="Times New Roman"/>
            </a:endParaRPr>
          </a:p>
        </p:txBody>
      </p:sp>
      <p:sp>
        <p:nvSpPr>
          <p:cNvPr id="1976" name="Google Shape;1976;p36"/>
          <p:cNvSpPr txBox="1">
            <a:spLocks noGrp="1"/>
          </p:cNvSpPr>
          <p:nvPr>
            <p:ph type="subTitle" idx="1"/>
          </p:nvPr>
        </p:nvSpPr>
        <p:spPr>
          <a:xfrm>
            <a:off x="1664208" y="452618"/>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dirty="0">
                <a:latin typeface="Barlow Semi Condensed"/>
                <a:ea typeface="Barlow Semi Condensed"/>
                <a:cs typeface="Barlow Semi Condensed"/>
                <a:sym typeface="Barlow Semi Condensed"/>
              </a:rPr>
              <a:t>I</a:t>
            </a:r>
            <a:r>
              <a:rPr lang="en" b="1" dirty="0">
                <a:latin typeface="Times New Roman"/>
                <a:ea typeface="Times New Roman"/>
                <a:cs typeface="Times New Roman"/>
                <a:sym typeface="Times New Roman"/>
              </a:rPr>
              <a:t>ntroduction</a:t>
            </a:r>
            <a:endParaRPr b="1" dirty="0">
              <a:latin typeface="Times New Roman"/>
              <a:ea typeface="Times New Roman"/>
              <a:cs typeface="Times New Roman"/>
              <a:sym typeface="Times New Roman"/>
            </a:endParaRPr>
          </a:p>
        </p:txBody>
      </p:sp>
      <p:sp>
        <p:nvSpPr>
          <p:cNvPr id="1977" name="Google Shape;1977;p36"/>
          <p:cNvSpPr txBox="1">
            <a:spLocks noGrp="1"/>
          </p:cNvSpPr>
          <p:nvPr>
            <p:ph type="subTitle" idx="3"/>
          </p:nvPr>
        </p:nvSpPr>
        <p:spPr>
          <a:xfrm>
            <a:off x="1664200" y="1385374"/>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dirty="0">
                <a:solidFill>
                  <a:schemeClr val="accent1"/>
                </a:solidFill>
                <a:latin typeface="Times New Roman"/>
                <a:ea typeface="Times New Roman"/>
                <a:cs typeface="Times New Roman"/>
                <a:sym typeface="Times New Roman"/>
              </a:rPr>
              <a:t>M</a:t>
            </a:r>
            <a:r>
              <a:rPr lang="en" b="1" dirty="0">
                <a:latin typeface="Times New Roman"/>
                <a:ea typeface="Times New Roman"/>
                <a:cs typeface="Times New Roman"/>
                <a:sym typeface="Times New Roman"/>
              </a:rPr>
              <a:t>otivation &amp; Theories</a:t>
            </a:r>
            <a:endParaRPr b="1" dirty="0">
              <a:latin typeface="Times New Roman"/>
              <a:ea typeface="Times New Roman"/>
              <a:cs typeface="Times New Roman"/>
              <a:sym typeface="Times New Roman"/>
            </a:endParaRPr>
          </a:p>
        </p:txBody>
      </p:sp>
      <p:sp>
        <p:nvSpPr>
          <p:cNvPr id="1978" name="Google Shape;1978;p36"/>
          <p:cNvSpPr txBox="1">
            <a:spLocks noGrp="1"/>
          </p:cNvSpPr>
          <p:nvPr>
            <p:ph type="subTitle" idx="4"/>
          </p:nvPr>
        </p:nvSpPr>
        <p:spPr>
          <a:xfrm>
            <a:off x="1664200" y="1722475"/>
            <a:ext cx="2615100" cy="86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latin typeface="Times New Roman"/>
                <a:ea typeface="Times New Roman"/>
                <a:cs typeface="Times New Roman"/>
                <a:sym typeface="Times New Roman"/>
              </a:rPr>
              <a:t>Why we chose this technology and what initiated  our project?</a:t>
            </a:r>
            <a:endParaRPr dirty="0">
              <a:latin typeface="Times New Roman"/>
              <a:ea typeface="Times New Roman"/>
              <a:cs typeface="Times New Roman"/>
              <a:sym typeface="Times New Roman"/>
            </a:endParaRPr>
          </a:p>
        </p:txBody>
      </p:sp>
      <p:sp>
        <p:nvSpPr>
          <p:cNvPr id="1979" name="Google Shape;1979;p36"/>
          <p:cNvSpPr txBox="1">
            <a:spLocks noGrp="1"/>
          </p:cNvSpPr>
          <p:nvPr>
            <p:ph type="subTitle" idx="5"/>
          </p:nvPr>
        </p:nvSpPr>
        <p:spPr>
          <a:xfrm>
            <a:off x="1577200" y="2682550"/>
            <a:ext cx="2702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dirty="0">
                <a:latin typeface="Times New Roman"/>
                <a:ea typeface="Times New Roman"/>
                <a:cs typeface="Times New Roman"/>
                <a:sym typeface="Times New Roman"/>
              </a:rPr>
              <a:t>Our Idea &amp; Applications</a:t>
            </a:r>
            <a:endParaRPr b="1" dirty="0">
              <a:latin typeface="Times New Roman"/>
              <a:ea typeface="Times New Roman"/>
              <a:cs typeface="Times New Roman"/>
              <a:sym typeface="Times New Roman"/>
            </a:endParaRPr>
          </a:p>
        </p:txBody>
      </p:sp>
      <p:sp>
        <p:nvSpPr>
          <p:cNvPr id="1980" name="Google Shape;1980;p36"/>
          <p:cNvSpPr txBox="1">
            <a:spLocks noGrp="1"/>
          </p:cNvSpPr>
          <p:nvPr>
            <p:ph type="subTitle" idx="6"/>
          </p:nvPr>
        </p:nvSpPr>
        <p:spPr>
          <a:xfrm>
            <a:off x="1664200" y="2984573"/>
            <a:ext cx="2615100" cy="47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latin typeface="Times New Roman"/>
                <a:ea typeface="Times New Roman"/>
                <a:cs typeface="Times New Roman"/>
                <a:sym typeface="Times New Roman"/>
              </a:rPr>
              <a:t>How are we going to apply the technology in our problem statement?</a:t>
            </a:r>
            <a:endParaRPr dirty="0">
              <a:latin typeface="Times New Roman"/>
              <a:ea typeface="Times New Roman"/>
              <a:cs typeface="Times New Roman"/>
              <a:sym typeface="Times New Roman"/>
            </a:endParaRPr>
          </a:p>
        </p:txBody>
      </p:sp>
      <p:sp>
        <p:nvSpPr>
          <p:cNvPr id="1981" name="Google Shape;1981;p36"/>
          <p:cNvSpPr txBox="1">
            <a:spLocks noGrp="1"/>
          </p:cNvSpPr>
          <p:nvPr>
            <p:ph type="subTitle" idx="7"/>
          </p:nvPr>
        </p:nvSpPr>
        <p:spPr>
          <a:xfrm>
            <a:off x="1664200" y="3817351"/>
            <a:ext cx="2615100" cy="347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dirty="0">
                <a:latin typeface="Times New Roman"/>
                <a:ea typeface="Times New Roman"/>
                <a:cs typeface="Times New Roman"/>
                <a:sym typeface="Times New Roman"/>
              </a:rPr>
              <a:t>References</a:t>
            </a:r>
            <a:endParaRPr sz="1900" b="1" dirty="0">
              <a:latin typeface="Times New Roman"/>
              <a:ea typeface="Times New Roman"/>
              <a:cs typeface="Times New Roman"/>
              <a:sym typeface="Times New Roman"/>
            </a:endParaRPr>
          </a:p>
        </p:txBody>
      </p:sp>
      <p:sp>
        <p:nvSpPr>
          <p:cNvPr id="1982" name="Google Shape;1982;p36"/>
          <p:cNvSpPr txBox="1">
            <a:spLocks noGrp="1"/>
          </p:cNvSpPr>
          <p:nvPr>
            <p:ph type="subTitle" idx="8"/>
          </p:nvPr>
        </p:nvSpPr>
        <p:spPr>
          <a:xfrm>
            <a:off x="1664200" y="4164750"/>
            <a:ext cx="2702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latin typeface="Times New Roman"/>
                <a:ea typeface="Times New Roman"/>
                <a:cs typeface="Times New Roman"/>
                <a:sym typeface="Times New Roman"/>
              </a:rPr>
              <a:t>Sites which helped us</a:t>
            </a:r>
            <a:r>
              <a:rPr lang="en" dirty="0"/>
              <a:t>.</a:t>
            </a:r>
            <a:endParaRPr dirty="0"/>
          </a:p>
        </p:txBody>
      </p:sp>
      <p:sp>
        <p:nvSpPr>
          <p:cNvPr id="1983" name="Google Shape;1983;p36"/>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984" name="Google Shape;1984;p36"/>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985" name="Google Shape;1985;p36"/>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986" name="Google Shape;1986;p36"/>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76">
                                            <p:txEl>
                                              <p:pRg st="0" end="0"/>
                                            </p:txEl>
                                          </p:spTgt>
                                        </p:tgtEl>
                                        <p:attrNameLst>
                                          <p:attrName>style.visibility</p:attrName>
                                        </p:attrNameLst>
                                      </p:cBhvr>
                                      <p:to>
                                        <p:strVal val="visible"/>
                                      </p:to>
                                    </p:set>
                                    <p:animEffect transition="in" filter="fade">
                                      <p:cBhvr>
                                        <p:cTn id="7" dur="500"/>
                                        <p:tgtEl>
                                          <p:spTgt spid="19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75">
                                            <p:txEl>
                                              <p:pRg st="0" end="0"/>
                                            </p:txEl>
                                          </p:spTgt>
                                        </p:tgtEl>
                                        <p:attrNameLst>
                                          <p:attrName>style.visibility</p:attrName>
                                        </p:attrNameLst>
                                      </p:cBhvr>
                                      <p:to>
                                        <p:strVal val="visible"/>
                                      </p:to>
                                    </p:set>
                                    <p:animEffect transition="in" filter="fade">
                                      <p:cBhvr>
                                        <p:cTn id="12" dur="500"/>
                                        <p:tgtEl>
                                          <p:spTgt spid="1975">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975">
                                            <p:txEl>
                                              <p:pRg st="1" end="1"/>
                                            </p:txEl>
                                          </p:spTgt>
                                        </p:tgtEl>
                                        <p:attrNameLst>
                                          <p:attrName>style.visibility</p:attrName>
                                        </p:attrNameLst>
                                      </p:cBhvr>
                                      <p:to>
                                        <p:strVal val="visible"/>
                                      </p:to>
                                    </p:set>
                                    <p:animEffect transition="in" filter="fade">
                                      <p:cBhvr>
                                        <p:cTn id="15" dur="500"/>
                                        <p:tgtEl>
                                          <p:spTgt spid="197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977">
                                            <p:txEl>
                                              <p:pRg st="0" end="0"/>
                                            </p:txEl>
                                          </p:spTgt>
                                        </p:tgtEl>
                                        <p:attrNameLst>
                                          <p:attrName>style.visibility</p:attrName>
                                        </p:attrNameLst>
                                      </p:cBhvr>
                                      <p:to>
                                        <p:strVal val="visible"/>
                                      </p:to>
                                    </p:set>
                                    <p:animEffect transition="in" filter="fade">
                                      <p:cBhvr>
                                        <p:cTn id="20" dur="500"/>
                                        <p:tgtEl>
                                          <p:spTgt spid="197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978">
                                            <p:txEl>
                                              <p:pRg st="0" end="0"/>
                                            </p:txEl>
                                          </p:spTgt>
                                        </p:tgtEl>
                                        <p:attrNameLst>
                                          <p:attrName>style.visibility</p:attrName>
                                        </p:attrNameLst>
                                      </p:cBhvr>
                                      <p:to>
                                        <p:strVal val="visible"/>
                                      </p:to>
                                    </p:set>
                                    <p:animEffect transition="in" filter="fade">
                                      <p:cBhvr>
                                        <p:cTn id="25" dur="500"/>
                                        <p:tgtEl>
                                          <p:spTgt spid="1978">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979">
                                            <p:txEl>
                                              <p:pRg st="0" end="0"/>
                                            </p:txEl>
                                          </p:spTgt>
                                        </p:tgtEl>
                                        <p:attrNameLst>
                                          <p:attrName>style.visibility</p:attrName>
                                        </p:attrNameLst>
                                      </p:cBhvr>
                                      <p:to>
                                        <p:strVal val="visible"/>
                                      </p:to>
                                    </p:set>
                                    <p:animEffect transition="in" filter="fade">
                                      <p:cBhvr>
                                        <p:cTn id="30" dur="500"/>
                                        <p:tgtEl>
                                          <p:spTgt spid="1979">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980">
                                            <p:txEl>
                                              <p:pRg st="0" end="0"/>
                                            </p:txEl>
                                          </p:spTgt>
                                        </p:tgtEl>
                                        <p:attrNameLst>
                                          <p:attrName>style.visibility</p:attrName>
                                        </p:attrNameLst>
                                      </p:cBhvr>
                                      <p:to>
                                        <p:strVal val="visible"/>
                                      </p:to>
                                    </p:set>
                                    <p:animEffect transition="in" filter="fade">
                                      <p:cBhvr>
                                        <p:cTn id="35" dur="500"/>
                                        <p:tgtEl>
                                          <p:spTgt spid="1980">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981">
                                            <p:txEl>
                                              <p:pRg st="0" end="0"/>
                                            </p:txEl>
                                          </p:spTgt>
                                        </p:tgtEl>
                                        <p:attrNameLst>
                                          <p:attrName>style.visibility</p:attrName>
                                        </p:attrNameLst>
                                      </p:cBhvr>
                                      <p:to>
                                        <p:strVal val="visible"/>
                                      </p:to>
                                    </p:set>
                                    <p:animEffect transition="in" filter="fade">
                                      <p:cBhvr>
                                        <p:cTn id="40" dur="500"/>
                                        <p:tgtEl>
                                          <p:spTgt spid="1981">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982">
                                            <p:txEl>
                                              <p:pRg st="0" end="0"/>
                                            </p:txEl>
                                          </p:spTgt>
                                        </p:tgtEl>
                                        <p:attrNameLst>
                                          <p:attrName>style.visibility</p:attrName>
                                        </p:attrNameLst>
                                      </p:cBhvr>
                                      <p:to>
                                        <p:strVal val="visible"/>
                                      </p:to>
                                    </p:set>
                                    <p:animEffect transition="in" filter="fade">
                                      <p:cBhvr>
                                        <p:cTn id="45" dur="250"/>
                                        <p:tgtEl>
                                          <p:spTgt spid="198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7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0"/>
        <p:cNvGrpSpPr/>
        <p:nvPr/>
      </p:nvGrpSpPr>
      <p:grpSpPr>
        <a:xfrm>
          <a:off x="0" y="0"/>
          <a:ext cx="0" cy="0"/>
          <a:chOff x="0" y="0"/>
          <a:chExt cx="0" cy="0"/>
        </a:xfrm>
      </p:grpSpPr>
      <p:pic>
        <p:nvPicPr>
          <p:cNvPr id="1991" name="Google Shape;1991;p37"/>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1992" name="Google Shape;1992;p37"/>
          <p:cNvSpPr txBox="1">
            <a:spLocks noGrp="1"/>
          </p:cNvSpPr>
          <p:nvPr>
            <p:ph type="body" idx="1"/>
          </p:nvPr>
        </p:nvSpPr>
        <p:spPr>
          <a:xfrm>
            <a:off x="982975" y="1335400"/>
            <a:ext cx="3097200" cy="3056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sz="1700"/>
          </a:p>
          <a:p>
            <a:pPr marL="0" lvl="0" indent="0" algn="l" rtl="0">
              <a:lnSpc>
                <a:spcPct val="115000"/>
              </a:lnSpc>
              <a:spcBef>
                <a:spcPts val="0"/>
              </a:spcBef>
              <a:spcAft>
                <a:spcPts val="0"/>
              </a:spcAft>
              <a:buNone/>
            </a:pPr>
            <a:endParaRPr sz="1900"/>
          </a:p>
          <a:p>
            <a:pPr marL="0" lvl="0" indent="0" algn="l" rtl="0">
              <a:lnSpc>
                <a:spcPct val="115000"/>
              </a:lnSpc>
              <a:spcBef>
                <a:spcPts val="0"/>
              </a:spcBef>
              <a:spcAft>
                <a:spcPts val="0"/>
              </a:spcAft>
              <a:buNone/>
            </a:pPr>
            <a:endParaRPr sz="1900"/>
          </a:p>
          <a:p>
            <a:pPr marL="0" lvl="0" indent="0" algn="l" rtl="0">
              <a:lnSpc>
                <a:spcPct val="115000"/>
              </a:lnSpc>
              <a:spcBef>
                <a:spcPts val="0"/>
              </a:spcBef>
              <a:spcAft>
                <a:spcPts val="0"/>
              </a:spcAft>
              <a:buNone/>
            </a:pPr>
            <a:r>
              <a:rPr lang="en" sz="2100">
                <a:solidFill>
                  <a:schemeClr val="accent1"/>
                </a:solidFill>
                <a:latin typeface="Times New Roman"/>
                <a:ea typeface="Times New Roman"/>
                <a:cs typeface="Times New Roman"/>
                <a:sym typeface="Times New Roman"/>
              </a:rPr>
              <a:t>What is Li-Fi?</a:t>
            </a:r>
            <a:endParaRPr sz="2200">
              <a:solidFill>
                <a:schemeClr val="accent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200">
              <a:solidFill>
                <a:srgbClr val="3D3D3D"/>
              </a:solidFill>
              <a:latin typeface="Arial"/>
              <a:ea typeface="Arial"/>
              <a:cs typeface="Arial"/>
              <a:sym typeface="Arial"/>
            </a:endParaRPr>
          </a:p>
          <a:p>
            <a:pPr marL="0" lvl="0" indent="0" algn="l" rtl="0">
              <a:lnSpc>
                <a:spcPct val="115000"/>
              </a:lnSpc>
              <a:spcBef>
                <a:spcPts val="0"/>
              </a:spcBef>
              <a:spcAft>
                <a:spcPts val="0"/>
              </a:spcAft>
              <a:buNone/>
            </a:pPr>
            <a:r>
              <a:rPr lang="en" sz="1500">
                <a:solidFill>
                  <a:srgbClr val="3D3D3D"/>
                </a:solidFill>
                <a:latin typeface="Times New Roman"/>
                <a:ea typeface="Times New Roman"/>
                <a:cs typeface="Times New Roman"/>
                <a:sym typeface="Times New Roman"/>
              </a:rPr>
              <a:t>Li-Fi, also referred to as "Light Fidelity” is a wireless optical networking technology. It harnesses the power of LEDs to facilitate the transmission of data.In 2011, Professor Harald Haas showcased a groundbreaking Li-Fi demonstration during his TED Global Talk on Visible Light Communication (VLC).</a:t>
            </a:r>
            <a:endParaRPr sz="1500">
              <a:solidFill>
                <a:srgbClr val="3D3D3D"/>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p:txBody>
      </p:sp>
      <p:sp>
        <p:nvSpPr>
          <p:cNvPr id="1993" name="Google Shape;1993;p37"/>
          <p:cNvSpPr txBox="1">
            <a:spLocks noGrp="1"/>
          </p:cNvSpPr>
          <p:nvPr>
            <p:ph type="title"/>
          </p:nvPr>
        </p:nvSpPr>
        <p:spPr>
          <a:xfrm>
            <a:off x="2098500" y="3800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INTRODUCTION</a:t>
            </a:r>
            <a:endParaRPr b="1">
              <a:latin typeface="Times New Roman"/>
              <a:ea typeface="Times New Roman"/>
              <a:cs typeface="Times New Roman"/>
              <a:sym typeface="Times New Roman"/>
            </a:endParaRPr>
          </a:p>
        </p:txBody>
      </p:sp>
      <p:pic>
        <p:nvPicPr>
          <p:cNvPr id="1994" name="Google Shape;1994;p37"/>
          <p:cNvPicPr preferRelativeResize="0"/>
          <p:nvPr/>
        </p:nvPicPr>
        <p:blipFill>
          <a:blip r:embed="rId4">
            <a:alphaModFix/>
          </a:blip>
          <a:stretch>
            <a:fillRect/>
          </a:stretch>
        </p:blipFill>
        <p:spPr>
          <a:xfrm>
            <a:off x="4696650" y="1580750"/>
            <a:ext cx="2741300" cy="1589325"/>
          </a:xfrm>
          <a:prstGeom prst="rect">
            <a:avLst/>
          </a:prstGeom>
          <a:noFill/>
          <a:ln>
            <a:noFill/>
          </a:ln>
        </p:spPr>
      </p:pic>
      <p:grpSp>
        <p:nvGrpSpPr>
          <p:cNvPr id="1995" name="Google Shape;1995;p37"/>
          <p:cNvGrpSpPr/>
          <p:nvPr/>
        </p:nvGrpSpPr>
        <p:grpSpPr>
          <a:xfrm>
            <a:off x="3831152" y="807450"/>
            <a:ext cx="4097650" cy="3780909"/>
            <a:chOff x="1230400" y="410075"/>
            <a:chExt cx="5124625" cy="4728500"/>
          </a:xfrm>
        </p:grpSpPr>
        <p:sp>
          <p:nvSpPr>
            <p:cNvPr id="1996" name="Google Shape;1996;p37"/>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995"/>
                                        </p:tgtEl>
                                        <p:attrNameLst>
                                          <p:attrName>style.visibility</p:attrName>
                                        </p:attrNameLst>
                                      </p:cBhvr>
                                      <p:to>
                                        <p:strVal val="visible"/>
                                      </p:to>
                                    </p:set>
                                    <p:animEffect transition="in" filter="fade">
                                      <p:cBhvr>
                                        <p:cTn id="7" dur="1000"/>
                                        <p:tgtEl>
                                          <p:spTgt spid="1995"/>
                                        </p:tgtEl>
                                      </p:cBhvr>
                                    </p:animEffect>
                                    <p:anim calcmode="lin" valueType="num">
                                      <p:cBhvr>
                                        <p:cTn id="8" dur="1000" fill="hold"/>
                                        <p:tgtEl>
                                          <p:spTgt spid="1995"/>
                                        </p:tgtEl>
                                        <p:attrNameLst>
                                          <p:attrName>ppt_x</p:attrName>
                                        </p:attrNameLst>
                                      </p:cBhvr>
                                      <p:tavLst>
                                        <p:tav tm="0">
                                          <p:val>
                                            <p:strVal val="#ppt_x"/>
                                          </p:val>
                                        </p:tav>
                                        <p:tav tm="100000">
                                          <p:val>
                                            <p:strVal val="#ppt_x"/>
                                          </p:val>
                                        </p:tav>
                                      </p:tavLst>
                                    </p:anim>
                                    <p:anim calcmode="lin" valueType="num">
                                      <p:cBhvr>
                                        <p:cTn id="9" dur="1000" fill="hold"/>
                                        <p:tgtEl>
                                          <p:spTgt spid="199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3"/>
        <p:cNvGrpSpPr/>
        <p:nvPr/>
      </p:nvGrpSpPr>
      <p:grpSpPr>
        <a:xfrm>
          <a:off x="0" y="0"/>
          <a:ext cx="0" cy="0"/>
          <a:chOff x="0" y="0"/>
          <a:chExt cx="0" cy="0"/>
        </a:xfrm>
      </p:grpSpPr>
      <p:sp>
        <p:nvSpPr>
          <p:cNvPr id="2084" name="Google Shape;2084;p3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a:solidFill>
                  <a:schemeClr val="accent1"/>
                </a:solidFill>
                <a:latin typeface="Times New Roman"/>
                <a:ea typeface="Times New Roman"/>
                <a:cs typeface="Times New Roman"/>
                <a:sym typeface="Times New Roman"/>
              </a:rPr>
              <a:t>How does Li-Fi works?</a:t>
            </a:r>
            <a:endParaRPr b="1">
              <a:solidFill>
                <a:schemeClr val="accent1"/>
              </a:solidFill>
              <a:latin typeface="Times New Roman"/>
              <a:ea typeface="Times New Roman"/>
              <a:cs typeface="Times New Roman"/>
              <a:sym typeface="Times New Roman"/>
            </a:endParaRPr>
          </a:p>
          <a:p>
            <a:pPr marL="0" lvl="0" indent="0" algn="ctr" rtl="0">
              <a:spcBef>
                <a:spcPts val="0"/>
              </a:spcBef>
              <a:spcAft>
                <a:spcPts val="0"/>
              </a:spcAft>
              <a:buNone/>
            </a:pPr>
            <a:endParaRPr/>
          </a:p>
        </p:txBody>
      </p:sp>
      <p:sp>
        <p:nvSpPr>
          <p:cNvPr id="2085" name="Google Shape;2085;p38"/>
          <p:cNvSpPr txBox="1">
            <a:spLocks noGrp="1"/>
          </p:cNvSpPr>
          <p:nvPr>
            <p:ph type="subTitle" idx="1"/>
          </p:nvPr>
        </p:nvSpPr>
        <p:spPr>
          <a:xfrm>
            <a:off x="4690875" y="984875"/>
            <a:ext cx="3557100" cy="32862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500">
                <a:solidFill>
                  <a:srgbClr val="333647"/>
                </a:solidFill>
                <a:latin typeface="Times New Roman"/>
                <a:ea typeface="Times New Roman"/>
                <a:cs typeface="Times New Roman"/>
                <a:sym typeface="Times New Roman"/>
              </a:rPr>
              <a:t>When an electrical current is applied to a LED light bulb a stream of light (photons) is emitted from the bulb. LED bulbs are semiconductor devices. This means that the signal can be sent by modulating the light at different rates. The signal can then be received by a detector that interprets the changes in light intensity (the signal) as data.  Also when the LED is ON, you transmit a digital 1 and when it is OFF you transmit a 0.</a:t>
            </a:r>
            <a:r>
              <a:rPr lang="en" sz="1400">
                <a:solidFill>
                  <a:srgbClr val="333647"/>
                </a:solidFill>
                <a:latin typeface="Times New Roman"/>
                <a:ea typeface="Times New Roman"/>
                <a:cs typeface="Times New Roman"/>
                <a:sym typeface="Times New Roman"/>
              </a:rPr>
              <a:t> </a:t>
            </a:r>
            <a:r>
              <a:rPr lang="en" sz="1400">
                <a:solidFill>
                  <a:srgbClr val="333647"/>
                </a:solidFill>
                <a:latin typeface="Arial"/>
                <a:ea typeface="Arial"/>
                <a:cs typeface="Arial"/>
                <a:sym typeface="Arial"/>
              </a:rPr>
              <a:t> </a:t>
            </a:r>
            <a:endParaRPr sz="1400">
              <a:solidFill>
                <a:srgbClr val="333647"/>
              </a:solidFill>
              <a:latin typeface="Arial"/>
              <a:ea typeface="Arial"/>
              <a:cs typeface="Arial"/>
              <a:sym typeface="Arial"/>
            </a:endParaRPr>
          </a:p>
          <a:p>
            <a:pPr marL="0" lvl="0" indent="0" algn="l" rtl="0">
              <a:lnSpc>
                <a:spcPct val="115000"/>
              </a:lnSpc>
              <a:spcBef>
                <a:spcPts val="1200"/>
              </a:spcBef>
              <a:spcAft>
                <a:spcPts val="0"/>
              </a:spcAft>
              <a:buNone/>
            </a:pPr>
            <a:endParaRPr/>
          </a:p>
        </p:txBody>
      </p:sp>
      <p:pic>
        <p:nvPicPr>
          <p:cNvPr id="3" name="Picture 2">
            <a:extLst>
              <a:ext uri="{FF2B5EF4-FFF2-40B4-BE49-F238E27FC236}">
                <a16:creationId xmlns:a16="http://schemas.microsoft.com/office/drawing/2014/main" id="{22FC6E91-B742-E30A-B44C-7F41781EA6DA}"/>
              </a:ext>
            </a:extLst>
          </p:cNvPr>
          <p:cNvPicPr>
            <a:picLocks noChangeAspect="1"/>
          </p:cNvPicPr>
          <p:nvPr/>
        </p:nvPicPr>
        <p:blipFill>
          <a:blip r:embed="rId3"/>
          <a:stretch>
            <a:fillRect/>
          </a:stretch>
        </p:blipFill>
        <p:spPr>
          <a:xfrm>
            <a:off x="602166" y="887028"/>
            <a:ext cx="3382536" cy="41458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57"/>
        <p:cNvGrpSpPr/>
        <p:nvPr/>
      </p:nvGrpSpPr>
      <p:grpSpPr>
        <a:xfrm>
          <a:off x="0" y="0"/>
          <a:ext cx="0" cy="0"/>
          <a:chOff x="0" y="0"/>
          <a:chExt cx="0" cy="0"/>
        </a:xfrm>
      </p:grpSpPr>
      <p:grpSp>
        <p:nvGrpSpPr>
          <p:cNvPr id="2358" name="Google Shape;2358;p40"/>
          <p:cNvGrpSpPr/>
          <p:nvPr/>
        </p:nvGrpSpPr>
        <p:grpSpPr>
          <a:xfrm>
            <a:off x="1819024" y="3893816"/>
            <a:ext cx="175013" cy="27000"/>
            <a:chOff x="5662375" y="212375"/>
            <a:chExt cx="175013" cy="27000"/>
          </a:xfrm>
        </p:grpSpPr>
        <p:sp>
          <p:nvSpPr>
            <p:cNvPr id="2359" name="Google Shape;2359;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60" name="Google Shape;2360;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61" name="Google Shape;2361;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62" name="Google Shape;2362;p40"/>
          <p:cNvGrpSpPr/>
          <p:nvPr/>
        </p:nvGrpSpPr>
        <p:grpSpPr>
          <a:xfrm>
            <a:off x="4484494" y="3893828"/>
            <a:ext cx="175013" cy="27000"/>
            <a:chOff x="5662375" y="212375"/>
            <a:chExt cx="175013" cy="27000"/>
          </a:xfrm>
        </p:grpSpPr>
        <p:sp>
          <p:nvSpPr>
            <p:cNvPr id="2363" name="Google Shape;2363;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64" name="Google Shape;2364;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65" name="Google Shape;2365;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66" name="Google Shape;2366;p40"/>
          <p:cNvGrpSpPr/>
          <p:nvPr/>
        </p:nvGrpSpPr>
        <p:grpSpPr>
          <a:xfrm>
            <a:off x="7149964" y="3893816"/>
            <a:ext cx="175013" cy="27000"/>
            <a:chOff x="5662375" y="212375"/>
            <a:chExt cx="175013" cy="27000"/>
          </a:xfrm>
        </p:grpSpPr>
        <p:sp>
          <p:nvSpPr>
            <p:cNvPr id="2367" name="Google Shape;2367;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68" name="Google Shape;2368;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69" name="Google Shape;2369;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370" name="Google Shape;2370;p40"/>
          <p:cNvSpPr txBox="1">
            <a:spLocks noGrp="1"/>
          </p:cNvSpPr>
          <p:nvPr>
            <p:ph type="title"/>
          </p:nvPr>
        </p:nvSpPr>
        <p:spPr>
          <a:xfrm>
            <a:off x="896112" y="1642947"/>
            <a:ext cx="3566100" cy="2386360"/>
          </a:xfrm>
          <a:prstGeom prst="rect">
            <a:avLst/>
          </a:prstGeom>
        </p:spPr>
        <p:txBody>
          <a:bodyPr spcFirstLastPara="1" wrap="square" lIns="91425" tIns="91425" rIns="91425" bIns="91425" anchor="t" anchorCtr="0">
            <a:noAutofit/>
          </a:bodyPr>
          <a:lstStyle/>
          <a:p>
            <a:pPr algn="l"/>
            <a:r>
              <a:rPr lang="en" sz="1600" b="1" dirty="0">
                <a:solidFill>
                  <a:schemeClr val="accent3">
                    <a:lumMod val="75000"/>
                  </a:schemeClr>
                </a:solidFill>
                <a:latin typeface="Times New Roman" panose="02020603050405020304" pitchFamily="18" charset="0"/>
                <a:cs typeface="Times New Roman" panose="02020603050405020304" pitchFamily="18" charset="0"/>
              </a:rPr>
              <a:t>PROBLEM STATEMENT:</a:t>
            </a:r>
            <a:br>
              <a:rPr lang="en" sz="1600" dirty="0">
                <a:latin typeface="Times New Roman" panose="02020603050405020304" pitchFamily="18" charset="0"/>
                <a:cs typeface="Times New Roman" panose="02020603050405020304" pitchFamily="18" charset="0"/>
              </a:rPr>
            </a:br>
            <a:br>
              <a:rPr lang="en" sz="1400" dirty="0">
                <a:latin typeface="Times New Roman" panose="02020603050405020304" pitchFamily="18" charset="0"/>
                <a:cs typeface="Times New Roman" panose="02020603050405020304" pitchFamily="18" charset="0"/>
              </a:rPr>
            </a:br>
            <a:r>
              <a:rPr lang="en-US" sz="1400" b="0" i="0" u="none" strike="noStrike" dirty="0">
                <a:solidFill>
                  <a:srgbClr val="000000"/>
                </a:solidFill>
                <a:effectLst/>
                <a:latin typeface="Times New Roman" panose="02020603050405020304" pitchFamily="18" charset="0"/>
                <a:cs typeface="Times New Roman" panose="02020603050405020304" pitchFamily="18" charset="0"/>
              </a:rPr>
              <a:t>During natural calamities, such as earthquakes, hurricanes, or floods, the primary casualty often includes traditional communication infrastructure. These disasters can disrupt not only cellular networks but also Wi-Fi connections, severely limiting communication capabilities. </a:t>
            </a:r>
            <a:br>
              <a:rPr lang="en-US" sz="1800" b="0" i="0" u="none" strike="noStrike" dirty="0">
                <a:solidFill>
                  <a:srgbClr val="000000"/>
                </a:solidFill>
                <a:effectLst/>
                <a:latin typeface="Times New Roman" panose="02020603050405020304" pitchFamily="18" charset="0"/>
                <a:cs typeface="Times New Roman" panose="02020603050405020304" pitchFamily="18" charset="0"/>
              </a:rPr>
            </a:br>
            <a:br>
              <a:rPr lang="en-US" sz="1800" b="0" i="0" u="none" strike="noStrike" dirty="0">
                <a:solidFill>
                  <a:srgbClr val="000000"/>
                </a:solidFill>
                <a:effectLst/>
                <a:latin typeface="Roboto" panose="02000000000000000000" pitchFamily="2" charset="0"/>
              </a:rPr>
            </a:br>
            <a:endParaRPr sz="1400" dirty="0"/>
          </a:p>
        </p:txBody>
      </p:sp>
      <p:sp>
        <p:nvSpPr>
          <p:cNvPr id="14" name="Text Placeholder 13">
            <a:extLst>
              <a:ext uri="{FF2B5EF4-FFF2-40B4-BE49-F238E27FC236}">
                <a16:creationId xmlns:a16="http://schemas.microsoft.com/office/drawing/2014/main" id="{837D83FC-A738-402C-6659-92C55F074D0E}"/>
              </a:ext>
            </a:extLst>
          </p:cNvPr>
          <p:cNvSpPr>
            <a:spLocks noGrp="1"/>
          </p:cNvSpPr>
          <p:nvPr>
            <p:ph type="body" idx="1"/>
          </p:nvPr>
        </p:nvSpPr>
        <p:spPr>
          <a:xfrm>
            <a:off x="4956666" y="769811"/>
            <a:ext cx="3096000" cy="3750150"/>
          </a:xfrm>
        </p:spPr>
        <p:txBody>
          <a:bodyPr/>
          <a:lstStyle/>
          <a:p>
            <a:pPr marL="139700" indent="0" algn="just">
              <a:buNone/>
            </a:pPr>
            <a:r>
              <a:rPr lang="en-US" b="0" i="0" u="none" strike="noStrike" dirty="0">
                <a:solidFill>
                  <a:srgbClr val="0D0D0D"/>
                </a:solidFill>
                <a:effectLst/>
                <a:highlight>
                  <a:srgbClr val="FFFFFF"/>
                </a:highlight>
                <a:latin typeface="Times New Roman" panose="02020603050405020304" pitchFamily="18" charset="0"/>
                <a:cs typeface="Times New Roman" panose="02020603050405020304" pitchFamily="18" charset="0"/>
              </a:rPr>
              <a:t>During the recent devastating floods in Tamil Nadu, countless individuals found themselves struggling with the flood  consequences. </a:t>
            </a:r>
          </a:p>
          <a:p>
            <a:pPr marL="139700" indent="0" algn="just">
              <a:buNone/>
            </a:pPr>
            <a:endParaRPr lang="en-US" b="0" i="0" u="none" strike="noStrike"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139700" indent="0" algn="just">
              <a:buNone/>
            </a:pPr>
            <a:r>
              <a:rPr lang="en-US" b="0" i="0" u="none" strike="noStrike" dirty="0">
                <a:solidFill>
                  <a:srgbClr val="0D0D0D"/>
                </a:solidFill>
                <a:effectLst/>
                <a:highlight>
                  <a:srgbClr val="FFFFFF"/>
                </a:highlight>
                <a:latin typeface="Times New Roman" panose="02020603050405020304" pitchFamily="18" charset="0"/>
                <a:cs typeface="Times New Roman" panose="02020603050405020304" pitchFamily="18" charset="0"/>
              </a:rPr>
              <a:t>Amidst the chaos, the delayed arrival of triage escalated the already worse situation, leaving many without immediate medical assistance and adding to the sense of desperation.</a:t>
            </a:r>
          </a:p>
          <a:p>
            <a:pPr marL="139700" indent="0" algn="just">
              <a:buNone/>
            </a:pPr>
            <a:r>
              <a:rPr lang="en-US" b="0" i="0" u="none" strike="noStrike" dirty="0">
                <a:solidFill>
                  <a:srgbClr val="0D0D0D"/>
                </a:solidFill>
                <a:effectLst/>
                <a:highlight>
                  <a:srgbClr val="FFFFFF"/>
                </a:highlight>
                <a:latin typeface="Times New Roman" panose="02020603050405020304" pitchFamily="18" charset="0"/>
                <a:cs typeface="Times New Roman" panose="02020603050405020304" pitchFamily="18" charset="0"/>
              </a:rPr>
              <a:t> </a:t>
            </a:r>
          </a:p>
          <a:p>
            <a:pPr marL="139700" indent="0" algn="just">
              <a:buNone/>
            </a:pPr>
            <a:r>
              <a:rPr lang="en-US" b="0" i="0" u="none" strike="noStrike" dirty="0">
                <a:solidFill>
                  <a:srgbClr val="0D0D0D"/>
                </a:solidFill>
                <a:effectLst/>
                <a:highlight>
                  <a:srgbClr val="FFFFFF"/>
                </a:highlight>
                <a:latin typeface="Times New Roman" panose="02020603050405020304" pitchFamily="18" charset="0"/>
                <a:cs typeface="Times New Roman" panose="02020603050405020304" pitchFamily="18" charset="0"/>
              </a:rPr>
              <a:t>This situation motivated us to establish improved communication channels between the survivors and the frontline responders, facilitating more efficient coordination and aid delivery.</a:t>
            </a:r>
            <a:endParaRPr lang="en-US" b="0" i="0" u="none" strike="noStrike" dirty="0">
              <a:solidFill>
                <a:srgbClr val="0D0D0D"/>
              </a:solidFill>
              <a:effectLst/>
              <a:latin typeface="Times New Roman" panose="02020603050405020304" pitchFamily="18" charset="0"/>
              <a:cs typeface="Times New Roman" panose="02020603050405020304" pitchFamily="18" charset="0"/>
            </a:endParaRPr>
          </a:p>
          <a:p>
            <a:pPr marL="139700" indent="0" algn="just">
              <a:buNone/>
            </a:pPr>
            <a:endParaRPr lang="en-US" sz="1200" b="0" i="0" u="none" strike="noStrike" dirty="0">
              <a:solidFill>
                <a:srgbClr val="000000"/>
              </a:solidFill>
              <a:effectLst/>
              <a:latin typeface="Roboto" panose="02000000000000000000" pitchFamily="2" charset="0"/>
            </a:endParaRPr>
          </a:p>
          <a:p>
            <a:pPr marL="139700" indent="0">
              <a:buNone/>
            </a:pPr>
            <a:endParaRPr lang="en-IN" sz="1200" dirty="0"/>
          </a:p>
        </p:txBody>
      </p:sp>
      <p:sp>
        <p:nvSpPr>
          <p:cNvPr id="15" name="TextBox 14">
            <a:extLst>
              <a:ext uri="{FF2B5EF4-FFF2-40B4-BE49-F238E27FC236}">
                <a16:creationId xmlns:a16="http://schemas.microsoft.com/office/drawing/2014/main" id="{9AC022DE-B7E8-C9B9-8C66-16F4A1CA9F28}"/>
              </a:ext>
            </a:extLst>
          </p:cNvPr>
          <p:cNvSpPr txBox="1"/>
          <p:nvPr/>
        </p:nvSpPr>
        <p:spPr>
          <a:xfrm>
            <a:off x="4429050" y="275063"/>
            <a:ext cx="4335809" cy="584775"/>
          </a:xfrm>
          <a:prstGeom prst="rect">
            <a:avLst/>
          </a:prstGeom>
          <a:noFill/>
        </p:spPr>
        <p:txBody>
          <a:bodyPr wrap="square" rtlCol="0">
            <a:spAutoFit/>
          </a:bodyPr>
          <a:lstStyle/>
          <a:p>
            <a:pPr algn="ctr"/>
            <a:r>
              <a:rPr lang="en-US" sz="3200" dirty="0">
                <a:solidFill>
                  <a:schemeClr val="bg2"/>
                </a:solidFill>
                <a:latin typeface="Times New Roman" panose="02020603050405020304" pitchFamily="18" charset="0"/>
                <a:cs typeface="Times New Roman" panose="02020603050405020304" pitchFamily="18" charset="0"/>
              </a:rPr>
              <a:t>MOTIVATION</a:t>
            </a:r>
            <a:endParaRPr lang="en-IN" sz="3200" dirty="0">
              <a:solidFill>
                <a:schemeClr val="bg2"/>
              </a:solidFill>
              <a:latin typeface="Times New Roman" panose="02020603050405020304" pitchFamily="18" charset="0"/>
              <a:cs typeface="Times New Roman" panose="02020603050405020304" pitchFamily="18" charset="0"/>
            </a:endParaRPr>
          </a:p>
        </p:txBody>
      </p:sp>
      <p:grpSp>
        <p:nvGrpSpPr>
          <p:cNvPr id="21" name="Google Shape;13425;p76">
            <a:extLst>
              <a:ext uri="{FF2B5EF4-FFF2-40B4-BE49-F238E27FC236}">
                <a16:creationId xmlns:a16="http://schemas.microsoft.com/office/drawing/2014/main" id="{4733AF5C-7196-A225-2ABD-B8C82A6F855F}"/>
              </a:ext>
            </a:extLst>
          </p:cNvPr>
          <p:cNvGrpSpPr/>
          <p:nvPr/>
        </p:nvGrpSpPr>
        <p:grpSpPr>
          <a:xfrm>
            <a:off x="4777293" y="2285615"/>
            <a:ext cx="272686" cy="373766"/>
            <a:chOff x="-38275925" y="1946600"/>
            <a:chExt cx="231600" cy="317450"/>
          </a:xfrm>
        </p:grpSpPr>
        <p:sp>
          <p:nvSpPr>
            <p:cNvPr id="22" name="Google Shape;13426;p76">
              <a:extLst>
                <a:ext uri="{FF2B5EF4-FFF2-40B4-BE49-F238E27FC236}">
                  <a16:creationId xmlns:a16="http://schemas.microsoft.com/office/drawing/2014/main" id="{F48A5DF8-73FB-D817-7B2A-56253F56A848}"/>
                </a:ext>
              </a:extLst>
            </p:cNvPr>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427;p76">
              <a:extLst>
                <a:ext uri="{FF2B5EF4-FFF2-40B4-BE49-F238E27FC236}">
                  <a16:creationId xmlns:a16="http://schemas.microsoft.com/office/drawing/2014/main" id="{B1603FFC-0AC7-6712-8CD4-2838A1D0CAF7}"/>
                </a:ext>
              </a:extLst>
            </p:cNvPr>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3425;p76">
            <a:extLst>
              <a:ext uri="{FF2B5EF4-FFF2-40B4-BE49-F238E27FC236}">
                <a16:creationId xmlns:a16="http://schemas.microsoft.com/office/drawing/2014/main" id="{A4661F5A-FDFA-C9C8-8014-8D24DA4DE3C1}"/>
              </a:ext>
            </a:extLst>
          </p:cNvPr>
          <p:cNvGrpSpPr/>
          <p:nvPr/>
        </p:nvGrpSpPr>
        <p:grpSpPr>
          <a:xfrm>
            <a:off x="4777293" y="1060461"/>
            <a:ext cx="272686" cy="373766"/>
            <a:chOff x="-38275925" y="1946600"/>
            <a:chExt cx="231600" cy="317450"/>
          </a:xfrm>
        </p:grpSpPr>
        <p:sp>
          <p:nvSpPr>
            <p:cNvPr id="25" name="Google Shape;13426;p76">
              <a:extLst>
                <a:ext uri="{FF2B5EF4-FFF2-40B4-BE49-F238E27FC236}">
                  <a16:creationId xmlns:a16="http://schemas.microsoft.com/office/drawing/2014/main" id="{5857C113-F68C-DB4B-0B16-23AFA41E1AF5}"/>
                </a:ext>
              </a:extLst>
            </p:cNvPr>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427;p76">
              <a:extLst>
                <a:ext uri="{FF2B5EF4-FFF2-40B4-BE49-F238E27FC236}">
                  <a16:creationId xmlns:a16="http://schemas.microsoft.com/office/drawing/2014/main" id="{E5FA9221-7124-2892-2914-0F9952DCA4F0}"/>
                </a:ext>
              </a:extLst>
            </p:cNvPr>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13425;p76">
            <a:extLst>
              <a:ext uri="{FF2B5EF4-FFF2-40B4-BE49-F238E27FC236}">
                <a16:creationId xmlns:a16="http://schemas.microsoft.com/office/drawing/2014/main" id="{4DBCB21D-179F-A2BD-2012-3E886DFC2D0A}"/>
              </a:ext>
            </a:extLst>
          </p:cNvPr>
          <p:cNvGrpSpPr/>
          <p:nvPr/>
        </p:nvGrpSpPr>
        <p:grpSpPr>
          <a:xfrm>
            <a:off x="4777293" y="3655541"/>
            <a:ext cx="272686" cy="373766"/>
            <a:chOff x="-38275925" y="1946600"/>
            <a:chExt cx="231600" cy="317450"/>
          </a:xfrm>
        </p:grpSpPr>
        <p:sp>
          <p:nvSpPr>
            <p:cNvPr id="28" name="Google Shape;13426;p76">
              <a:extLst>
                <a:ext uri="{FF2B5EF4-FFF2-40B4-BE49-F238E27FC236}">
                  <a16:creationId xmlns:a16="http://schemas.microsoft.com/office/drawing/2014/main" id="{36EC7639-0488-04A7-4253-280367BA7F26}"/>
                </a:ext>
              </a:extLst>
            </p:cNvPr>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427;p76">
              <a:extLst>
                <a:ext uri="{FF2B5EF4-FFF2-40B4-BE49-F238E27FC236}">
                  <a16:creationId xmlns:a16="http://schemas.microsoft.com/office/drawing/2014/main" id="{AA25953B-265D-BFFD-AC9A-17A12853C844}"/>
                </a:ext>
              </a:extLst>
            </p:cNvPr>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370"/>
                                        </p:tgtEl>
                                        <p:attrNameLst>
                                          <p:attrName>style.visibility</p:attrName>
                                        </p:attrNameLst>
                                      </p:cBhvr>
                                      <p:to>
                                        <p:strVal val="visible"/>
                                      </p:to>
                                    </p:set>
                                    <p:animEffect transition="in" filter="fade">
                                      <p:cBhvr>
                                        <p:cTn id="7" dur="1000"/>
                                        <p:tgtEl>
                                          <p:spTgt spid="2370"/>
                                        </p:tgtEl>
                                      </p:cBhvr>
                                    </p:animEffect>
                                    <p:anim calcmode="lin" valueType="num">
                                      <p:cBhvr>
                                        <p:cTn id="8" dur="1000" fill="hold"/>
                                        <p:tgtEl>
                                          <p:spTgt spid="2370"/>
                                        </p:tgtEl>
                                        <p:attrNameLst>
                                          <p:attrName>ppt_x</p:attrName>
                                        </p:attrNameLst>
                                      </p:cBhvr>
                                      <p:tavLst>
                                        <p:tav tm="0">
                                          <p:val>
                                            <p:strVal val="#ppt_x"/>
                                          </p:val>
                                        </p:tav>
                                        <p:tav tm="100000">
                                          <p:val>
                                            <p:strVal val="#ppt_x"/>
                                          </p:val>
                                        </p:tav>
                                      </p:tavLst>
                                    </p:anim>
                                    <p:anim calcmode="lin" valueType="num">
                                      <p:cBhvr>
                                        <p:cTn id="9" dur="1000" fill="hold"/>
                                        <p:tgtEl>
                                          <p:spTgt spid="237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5">
                                            <p:txEl>
                                              <p:pRg st="0" end="0"/>
                                            </p:txEl>
                                          </p:spTgt>
                                        </p:tgtEl>
                                        <p:attrNameLst>
                                          <p:attrName>style.visibility</p:attrName>
                                        </p:attrNameLst>
                                      </p:cBhvr>
                                      <p:to>
                                        <p:strVal val="visible"/>
                                      </p:to>
                                    </p:set>
                                    <p:anim calcmode="lin" valueType="num">
                                      <p:cBhvr additive="base">
                                        <p:cTn id="14"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4">
                                            <p:txEl>
                                              <p:pRg st="0" end="0"/>
                                            </p:txEl>
                                          </p:spTgt>
                                        </p:tgtEl>
                                        <p:attrNameLst>
                                          <p:attrName>style.visibility</p:attrName>
                                        </p:attrNameLst>
                                      </p:cBhvr>
                                      <p:to>
                                        <p:strVal val="visible"/>
                                      </p:to>
                                    </p:set>
                                    <p:anim calcmode="lin" valueType="num">
                                      <p:cBhvr additive="base">
                                        <p:cTn id="20"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4">
                                            <p:txEl>
                                              <p:pRg st="0" end="0"/>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4">
                                            <p:txEl>
                                              <p:pRg st="2" end="2"/>
                                            </p:txEl>
                                          </p:spTgt>
                                        </p:tgtEl>
                                        <p:attrNameLst>
                                          <p:attrName>style.visibility</p:attrName>
                                        </p:attrNameLst>
                                      </p:cBhvr>
                                      <p:to>
                                        <p:strVal val="visible"/>
                                      </p:to>
                                    </p:set>
                                    <p:anim calcmode="lin" valueType="num">
                                      <p:cBhvr additive="base">
                                        <p:cTn id="24" dur="500" fill="hold"/>
                                        <p:tgtEl>
                                          <p:spTgt spid="14">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4">
                                            <p:txEl>
                                              <p:pRg st="2" end="2"/>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14">
                                            <p:txEl>
                                              <p:pRg st="3" end="3"/>
                                            </p:txEl>
                                          </p:spTgt>
                                        </p:tgtEl>
                                        <p:attrNameLst>
                                          <p:attrName>style.visibility</p:attrName>
                                        </p:attrNameLst>
                                      </p:cBhvr>
                                      <p:to>
                                        <p:strVal val="visible"/>
                                      </p:to>
                                    </p:set>
                                    <p:anim calcmode="lin" valueType="num">
                                      <p:cBhvr additive="base">
                                        <p:cTn id="28" dur="500" fill="hold"/>
                                        <p:tgtEl>
                                          <p:spTgt spid="14">
                                            <p:txEl>
                                              <p:pRg st="3" end="3"/>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14">
                                            <p:txEl>
                                              <p:pRg st="3" end="3"/>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14">
                                            <p:txEl>
                                              <p:pRg st="4" end="4"/>
                                            </p:txEl>
                                          </p:spTgt>
                                        </p:tgtEl>
                                        <p:attrNameLst>
                                          <p:attrName>style.visibility</p:attrName>
                                        </p:attrNameLst>
                                      </p:cBhvr>
                                      <p:to>
                                        <p:strVal val="visible"/>
                                      </p:to>
                                    </p:set>
                                    <p:anim calcmode="lin" valueType="num">
                                      <p:cBhvr additive="base">
                                        <p:cTn id="32" dur="500" fill="hold"/>
                                        <p:tgtEl>
                                          <p:spTgt spid="14">
                                            <p:txEl>
                                              <p:pRg st="4" end="4"/>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14">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78"/>
        <p:cNvGrpSpPr/>
        <p:nvPr/>
      </p:nvGrpSpPr>
      <p:grpSpPr>
        <a:xfrm>
          <a:off x="0" y="0"/>
          <a:ext cx="0" cy="0"/>
          <a:chOff x="0" y="0"/>
          <a:chExt cx="0" cy="0"/>
        </a:xfrm>
      </p:grpSpPr>
      <p:pic>
        <p:nvPicPr>
          <p:cNvPr id="3" name="Picture 2">
            <a:extLst>
              <a:ext uri="{FF2B5EF4-FFF2-40B4-BE49-F238E27FC236}">
                <a16:creationId xmlns:a16="http://schemas.microsoft.com/office/drawing/2014/main" id="{4EEF2794-2793-B288-1102-CCDCE660675B}"/>
              </a:ext>
            </a:extLst>
          </p:cNvPr>
          <p:cNvPicPr>
            <a:picLocks noChangeAspect="1"/>
          </p:cNvPicPr>
          <p:nvPr/>
        </p:nvPicPr>
        <p:blipFill>
          <a:blip r:embed="rId3">
            <a:alphaModFix amt="50000"/>
          </a:blip>
          <a:stretch>
            <a:fillRect/>
          </a:stretch>
        </p:blipFill>
        <p:spPr>
          <a:xfrm>
            <a:off x="0" y="0"/>
            <a:ext cx="9144000" cy="5143500"/>
          </a:xfrm>
          <a:prstGeom prst="rect">
            <a:avLst/>
          </a:prstGeom>
        </p:spPr>
      </p:pic>
      <p:sp>
        <p:nvSpPr>
          <p:cNvPr id="4" name="TextBox 3">
            <a:extLst>
              <a:ext uri="{FF2B5EF4-FFF2-40B4-BE49-F238E27FC236}">
                <a16:creationId xmlns:a16="http://schemas.microsoft.com/office/drawing/2014/main" id="{F8D1C055-1D69-42C2-BCD6-022CD231FA17}"/>
              </a:ext>
            </a:extLst>
          </p:cNvPr>
          <p:cNvSpPr txBox="1"/>
          <p:nvPr/>
        </p:nvSpPr>
        <p:spPr>
          <a:xfrm>
            <a:off x="2378927" y="706244"/>
            <a:ext cx="4713248" cy="584775"/>
          </a:xfrm>
          <a:prstGeom prst="rect">
            <a:avLst/>
          </a:prstGeom>
          <a:noFill/>
        </p:spPr>
        <p:txBody>
          <a:bodyPr wrap="square" rtlCol="0">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Our Views &amp; Application</a:t>
            </a:r>
            <a:endParaRPr lang="en-IN"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 calcmode="lin" valueType="num">
                                      <p:cBhvr additive="base">
                                        <p:cTn id="12"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00"/>
        <p:cNvGrpSpPr/>
        <p:nvPr/>
      </p:nvGrpSpPr>
      <p:grpSpPr>
        <a:xfrm>
          <a:off x="0" y="0"/>
          <a:ext cx="0" cy="0"/>
          <a:chOff x="0" y="0"/>
          <a:chExt cx="0" cy="0"/>
        </a:xfrm>
      </p:grpSpPr>
      <p:grpSp>
        <p:nvGrpSpPr>
          <p:cNvPr id="2501" name="Google Shape;2501;p44"/>
          <p:cNvGrpSpPr/>
          <p:nvPr/>
        </p:nvGrpSpPr>
        <p:grpSpPr>
          <a:xfrm>
            <a:off x="4360149" y="632092"/>
            <a:ext cx="3879489" cy="3879489"/>
            <a:chOff x="4522050" y="622650"/>
            <a:chExt cx="3898200" cy="3898200"/>
          </a:xfrm>
        </p:grpSpPr>
        <p:sp>
          <p:nvSpPr>
            <p:cNvPr id="2502" name="Google Shape;2502;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44"/>
          <p:cNvSpPr txBox="1">
            <a:spLocks noGrp="1"/>
          </p:cNvSpPr>
          <p:nvPr>
            <p:ph type="title"/>
          </p:nvPr>
        </p:nvSpPr>
        <p:spPr>
          <a:xfrm>
            <a:off x="1315844" y="3650166"/>
            <a:ext cx="2780727" cy="71406"/>
          </a:xfrm>
          <a:prstGeom prst="rect">
            <a:avLst/>
          </a:prstGeom>
        </p:spPr>
        <p:txBody>
          <a:bodyPr spcFirstLastPara="1" wrap="square" lIns="91425" tIns="91425" rIns="91425" bIns="91425" anchor="b" anchorCtr="0">
            <a:normAutofit fontScale="90000"/>
          </a:bodyPr>
          <a:lstStyle/>
          <a:p>
            <a:pPr marL="0" lvl="0" indent="0" algn="r" rtl="0">
              <a:spcBef>
                <a:spcPts val="0"/>
              </a:spcBef>
              <a:spcAft>
                <a:spcPts val="0"/>
              </a:spcAft>
              <a:buNone/>
            </a:pPr>
            <a:endParaRPr dirty="0">
              <a:latin typeface="Barlow Semi Condensed Medium"/>
              <a:ea typeface="Barlow Semi Condensed Medium"/>
              <a:cs typeface="Barlow Semi Condensed Medium"/>
              <a:sym typeface="Barlow Semi Condensed Medium"/>
            </a:endParaRPr>
          </a:p>
        </p:txBody>
      </p:sp>
      <p:sp>
        <p:nvSpPr>
          <p:cNvPr id="2505" name="Google Shape;2505;p44"/>
          <p:cNvSpPr txBox="1">
            <a:spLocks noGrp="1"/>
          </p:cNvSpPr>
          <p:nvPr>
            <p:ph type="subTitle" idx="1"/>
          </p:nvPr>
        </p:nvSpPr>
        <p:spPr>
          <a:xfrm>
            <a:off x="1196898" y="1033346"/>
            <a:ext cx="2899673" cy="2832410"/>
          </a:xfrm>
          <a:prstGeom prst="rect">
            <a:avLst/>
          </a:prstGeom>
        </p:spPr>
        <p:txBody>
          <a:bodyPr spcFirstLastPara="1" wrap="square" lIns="91425" tIns="91425" rIns="91425" bIns="91425" anchor="t" anchorCtr="0">
            <a:noAutofit/>
          </a:bodyPr>
          <a:lstStyle/>
          <a:p>
            <a:pPr rtl="0" fontAlgn="base">
              <a:spcBef>
                <a:spcPts val="0"/>
              </a:spcBef>
              <a:spcAft>
                <a:spcPts val="0"/>
              </a:spcAft>
            </a:pPr>
            <a:r>
              <a:rPr lang="en-US" sz="1400" b="0" i="0" u="none" strike="noStrike" dirty="0">
                <a:solidFill>
                  <a:srgbClr val="000000"/>
                </a:solidFill>
                <a:effectLst/>
                <a:latin typeface="Times New Roman" panose="02020603050405020304" pitchFamily="18" charset="0"/>
                <a:cs typeface="Times New Roman" panose="02020603050405020304" pitchFamily="18" charset="0"/>
              </a:rPr>
              <a:t>Li-Fi enabled streetlights replacing traditional Wi-Fi towers which are strategically reconstructed with solar panels and secondary batteries.</a:t>
            </a:r>
          </a:p>
          <a:p>
            <a:pPr rtl="0" fontAlgn="base">
              <a:spcBef>
                <a:spcPts val="0"/>
              </a:spcBef>
              <a:spcAft>
                <a:spcPts val="0"/>
              </a:spcAft>
            </a:pPr>
            <a:r>
              <a:rPr lang="en-US" sz="1400" b="0" i="0" u="none" strike="noStrike" dirty="0">
                <a:solidFill>
                  <a:srgbClr val="000000"/>
                </a:solidFill>
                <a:effectLst/>
                <a:latin typeface="Times New Roman" panose="02020603050405020304" pitchFamily="18" charset="0"/>
                <a:cs typeface="Times New Roman" panose="02020603050405020304" pitchFamily="18" charset="0"/>
              </a:rPr>
              <a:t>This transformation converts ordinary streetlights into self-sustaining Li-Fi access points, capable of operating independently of external power sources. </a:t>
            </a:r>
          </a:p>
          <a:p>
            <a:pPr rtl="0" fontAlgn="base">
              <a:spcBef>
                <a:spcPts val="0"/>
              </a:spcBef>
              <a:spcAft>
                <a:spcPts val="0"/>
              </a:spcAft>
            </a:pPr>
            <a:r>
              <a:rPr lang="en-US" sz="1400" b="0" i="0" u="none" strike="noStrike" dirty="0">
                <a:solidFill>
                  <a:srgbClr val="000000"/>
                </a:solidFill>
                <a:effectLst/>
                <a:latin typeface="Times New Roman" panose="02020603050405020304" pitchFamily="18" charset="0"/>
                <a:cs typeface="Times New Roman" panose="02020603050405020304" pitchFamily="18" charset="0"/>
              </a:rPr>
              <a:t>The utilization of solar panels ensures uninterrupted functionality, even in the absence of electricity, thereby establishing an emergency network grid</a:t>
            </a:r>
            <a:r>
              <a:rPr lang="en-US" sz="1000" b="0" i="0" u="none" strike="noStrike" dirty="0">
                <a:solidFill>
                  <a:srgbClr val="000000"/>
                </a:solidFill>
                <a:effectLst/>
                <a:latin typeface="Times New Roman" panose="02020603050405020304" pitchFamily="18" charset="0"/>
                <a:cs typeface="Times New Roman" panose="02020603050405020304" pitchFamily="18" charset="0"/>
              </a:rPr>
              <a:t>. </a:t>
            </a:r>
          </a:p>
          <a:p>
            <a:pPr marL="0" lvl="0" indent="0" algn="l" rtl="0">
              <a:spcBef>
                <a:spcPts val="0"/>
              </a:spcBef>
              <a:spcAft>
                <a:spcPts val="0"/>
              </a:spcAft>
              <a:buNone/>
            </a:pPr>
            <a:endParaRPr dirty="0">
              <a:latin typeface="Barlow Semi Condensed"/>
              <a:ea typeface="Barlow Semi Condensed"/>
              <a:cs typeface="Barlow Semi Condensed"/>
              <a:sym typeface="Barlow Semi Condensed"/>
            </a:endParaRPr>
          </a:p>
        </p:txBody>
      </p:sp>
      <p:pic>
        <p:nvPicPr>
          <p:cNvPr id="2506" name="Google Shape;2506;p44"/>
          <p:cNvPicPr preferRelativeResize="0"/>
          <p:nvPr/>
        </p:nvPicPr>
        <p:blipFill>
          <a:blip r:embed="rId3">
            <a:alphaModFix/>
          </a:blip>
          <a:stretch>
            <a:fillRect/>
          </a:stretch>
        </p:blipFill>
        <p:spPr>
          <a:xfrm>
            <a:off x="4536150" y="807920"/>
            <a:ext cx="3527486" cy="3527487"/>
          </a:xfrm>
          <a:prstGeom prst="ellipse">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505">
                                            <p:txEl>
                                              <p:pRg st="0" end="0"/>
                                            </p:txEl>
                                          </p:spTgt>
                                        </p:tgtEl>
                                        <p:attrNameLst>
                                          <p:attrName>style.visibility</p:attrName>
                                        </p:attrNameLst>
                                      </p:cBhvr>
                                      <p:to>
                                        <p:strVal val="visible"/>
                                      </p:to>
                                    </p:set>
                                    <p:animEffect transition="in" filter="fade">
                                      <p:cBhvr>
                                        <p:cTn id="7" dur="1000"/>
                                        <p:tgtEl>
                                          <p:spTgt spid="2505">
                                            <p:txEl>
                                              <p:pRg st="0" end="0"/>
                                            </p:txEl>
                                          </p:spTgt>
                                        </p:tgtEl>
                                      </p:cBhvr>
                                    </p:animEffect>
                                    <p:anim calcmode="lin" valueType="num">
                                      <p:cBhvr>
                                        <p:cTn id="8" dur="1000" fill="hold"/>
                                        <p:tgtEl>
                                          <p:spTgt spid="250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50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505">
                                            <p:txEl>
                                              <p:pRg st="1" end="1"/>
                                            </p:txEl>
                                          </p:spTgt>
                                        </p:tgtEl>
                                        <p:attrNameLst>
                                          <p:attrName>style.visibility</p:attrName>
                                        </p:attrNameLst>
                                      </p:cBhvr>
                                      <p:to>
                                        <p:strVal val="visible"/>
                                      </p:to>
                                    </p:set>
                                    <p:animEffect transition="in" filter="fade">
                                      <p:cBhvr>
                                        <p:cTn id="12" dur="1000"/>
                                        <p:tgtEl>
                                          <p:spTgt spid="2505">
                                            <p:txEl>
                                              <p:pRg st="1" end="1"/>
                                            </p:txEl>
                                          </p:spTgt>
                                        </p:tgtEl>
                                      </p:cBhvr>
                                    </p:animEffect>
                                    <p:anim calcmode="lin" valueType="num">
                                      <p:cBhvr>
                                        <p:cTn id="13" dur="1000" fill="hold"/>
                                        <p:tgtEl>
                                          <p:spTgt spid="250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2505">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505">
                                            <p:txEl>
                                              <p:pRg st="2" end="2"/>
                                            </p:txEl>
                                          </p:spTgt>
                                        </p:tgtEl>
                                        <p:attrNameLst>
                                          <p:attrName>style.visibility</p:attrName>
                                        </p:attrNameLst>
                                      </p:cBhvr>
                                      <p:to>
                                        <p:strVal val="visible"/>
                                      </p:to>
                                    </p:set>
                                    <p:animEffect transition="in" filter="fade">
                                      <p:cBhvr>
                                        <p:cTn id="17" dur="1000"/>
                                        <p:tgtEl>
                                          <p:spTgt spid="2505">
                                            <p:txEl>
                                              <p:pRg st="2" end="2"/>
                                            </p:txEl>
                                          </p:spTgt>
                                        </p:tgtEl>
                                      </p:cBhvr>
                                    </p:animEffect>
                                    <p:anim calcmode="lin" valueType="num">
                                      <p:cBhvr>
                                        <p:cTn id="18" dur="1000" fill="hold"/>
                                        <p:tgtEl>
                                          <p:spTgt spid="2505">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250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10"/>
        <p:cNvGrpSpPr/>
        <p:nvPr/>
      </p:nvGrpSpPr>
      <p:grpSpPr>
        <a:xfrm>
          <a:off x="0" y="0"/>
          <a:ext cx="0" cy="0"/>
          <a:chOff x="0" y="0"/>
          <a:chExt cx="0" cy="0"/>
        </a:xfrm>
      </p:grpSpPr>
      <p:sp>
        <p:nvSpPr>
          <p:cNvPr id="2" name="Title 1">
            <a:extLst>
              <a:ext uri="{FF2B5EF4-FFF2-40B4-BE49-F238E27FC236}">
                <a16:creationId xmlns:a16="http://schemas.microsoft.com/office/drawing/2014/main" id="{4529F84A-0B57-BB64-B0B6-EF294A8F96F0}"/>
              </a:ext>
            </a:extLst>
          </p:cNvPr>
          <p:cNvSpPr>
            <a:spLocks noGrp="1"/>
          </p:cNvSpPr>
          <p:nvPr>
            <p:ph type="ctrTitle"/>
          </p:nvPr>
        </p:nvSpPr>
        <p:spPr>
          <a:xfrm>
            <a:off x="4899102" y="855114"/>
            <a:ext cx="3196683" cy="3879490"/>
          </a:xfrm>
        </p:spPr>
        <p:txBody>
          <a:bodyPr/>
          <a:lstStyle/>
          <a:p>
            <a:pPr algn="l" rtl="0" fontAlgn="base">
              <a:spcBef>
                <a:spcPts val="0"/>
              </a:spcBef>
              <a:spcAft>
                <a:spcPts val="0"/>
              </a:spcAft>
            </a:pPr>
            <a:br>
              <a:rPr lang="en-US" sz="1400" b="0" i="0" u="none" strike="noStrike" dirty="0">
                <a:solidFill>
                  <a:srgbClr val="000000"/>
                </a:solidFill>
                <a:effectLst/>
                <a:latin typeface="Times New Roman" panose="02020603050405020304" pitchFamily="18" charset="0"/>
                <a:cs typeface="Times New Roman" panose="02020603050405020304" pitchFamily="18" charset="0"/>
              </a:rPr>
            </a:br>
            <a:r>
              <a:rPr lang="en-US" sz="1400" b="0" i="0" u="none" strike="noStrike" dirty="0">
                <a:solidFill>
                  <a:srgbClr val="000000"/>
                </a:solidFill>
                <a:effectLst/>
                <a:latin typeface="Times New Roman" panose="02020603050405020304" pitchFamily="18" charset="0"/>
                <a:cs typeface="Times New Roman" panose="02020603050405020304" pitchFamily="18" charset="0"/>
              </a:rPr>
              <a:t>The utilization of solar panels ensures uninterrupted functionality, even in the absence of electricity, thereby establishing an emergency network grid. This grid serves as a vital platform for critical information dissemination and communication during disasters, significantly aiding first responders in their triage and rescue efforts.</a:t>
            </a:r>
            <a:br>
              <a:rPr lang="en-US" sz="1400" b="0" i="0" u="none" strike="noStrike" dirty="0">
                <a:solidFill>
                  <a:srgbClr val="000000"/>
                </a:solidFill>
                <a:effectLst/>
                <a:latin typeface="Times New Roman" panose="02020603050405020304" pitchFamily="18" charset="0"/>
                <a:cs typeface="Times New Roman" panose="02020603050405020304" pitchFamily="18" charset="0"/>
              </a:rPr>
            </a:br>
            <a:r>
              <a:rPr lang="en-US" sz="1400" b="0" i="0" u="none" strike="noStrike" dirty="0">
                <a:solidFill>
                  <a:srgbClr val="000000"/>
                </a:solidFill>
                <a:effectLst/>
                <a:latin typeface="Times New Roman" panose="02020603050405020304" pitchFamily="18" charset="0"/>
                <a:cs typeface="Times New Roman" panose="02020603050405020304" pitchFamily="18" charset="0"/>
              </a:rPr>
              <a:t> The technology enables rapid transmission of emergency data to essential facilities such as health centers and firehouses, facilitating swift response and coordination.</a:t>
            </a:r>
            <a:br>
              <a:rPr lang="en-US" sz="1400" b="0" i="0" u="none" strike="noStrike" dirty="0">
                <a:solidFill>
                  <a:srgbClr val="000000"/>
                </a:solidFill>
                <a:effectLst/>
                <a:latin typeface="Times New Roman" panose="02020603050405020304" pitchFamily="18" charset="0"/>
                <a:cs typeface="Times New Roman" panose="02020603050405020304" pitchFamily="18" charset="0"/>
              </a:rPr>
            </a:br>
            <a:r>
              <a:rPr lang="en-US" sz="1400" b="0" i="0" u="none" strike="noStrike" dirty="0">
                <a:solidFill>
                  <a:srgbClr val="000000"/>
                </a:solidFill>
                <a:effectLst/>
                <a:latin typeface="Times New Roman" panose="02020603050405020304" pitchFamily="18" charset="0"/>
                <a:cs typeface="Times New Roman" panose="02020603050405020304" pitchFamily="18" charset="0"/>
              </a:rPr>
              <a:t> </a:t>
            </a:r>
            <a:br>
              <a:rPr lang="en-US" sz="1800" b="0" i="0" u="none" strike="noStrike" dirty="0">
                <a:solidFill>
                  <a:srgbClr val="000000"/>
                </a:solidFill>
                <a:effectLst/>
                <a:latin typeface="Roboto" panose="02000000000000000000" pitchFamily="2" charset="0"/>
              </a:rPr>
            </a:br>
            <a:endParaRPr lang="en-IN" sz="1200" dirty="0"/>
          </a:p>
        </p:txBody>
      </p:sp>
      <p:sp>
        <p:nvSpPr>
          <p:cNvPr id="3" name="Subtitle 2">
            <a:extLst>
              <a:ext uri="{FF2B5EF4-FFF2-40B4-BE49-F238E27FC236}">
                <a16:creationId xmlns:a16="http://schemas.microsoft.com/office/drawing/2014/main" id="{6CF9332B-1955-2C0F-8455-405B62C0F44F}"/>
              </a:ext>
            </a:extLst>
          </p:cNvPr>
          <p:cNvSpPr>
            <a:spLocks noGrp="1"/>
          </p:cNvSpPr>
          <p:nvPr>
            <p:ph type="subTitle" idx="1"/>
          </p:nvPr>
        </p:nvSpPr>
        <p:spPr>
          <a:xfrm>
            <a:off x="5248656" y="4734604"/>
            <a:ext cx="3264300" cy="261141"/>
          </a:xfrm>
        </p:spPr>
        <p:txBody>
          <a:bodyPr/>
          <a:lstStyle/>
          <a:p>
            <a:endParaRPr lang="en-IN" dirty="0"/>
          </a:p>
        </p:txBody>
      </p:sp>
      <p:grpSp>
        <p:nvGrpSpPr>
          <p:cNvPr id="4" name="Google Shape;2501;p44">
            <a:extLst>
              <a:ext uri="{FF2B5EF4-FFF2-40B4-BE49-F238E27FC236}">
                <a16:creationId xmlns:a16="http://schemas.microsoft.com/office/drawing/2014/main" id="{C974C95F-EB3F-F3C4-C26E-0A09570BB7C3}"/>
              </a:ext>
            </a:extLst>
          </p:cNvPr>
          <p:cNvGrpSpPr/>
          <p:nvPr/>
        </p:nvGrpSpPr>
        <p:grpSpPr>
          <a:xfrm>
            <a:off x="692511" y="743604"/>
            <a:ext cx="3879489" cy="3879489"/>
            <a:chOff x="4522050" y="622650"/>
            <a:chExt cx="3898200" cy="3898200"/>
          </a:xfrm>
        </p:grpSpPr>
        <p:sp>
          <p:nvSpPr>
            <p:cNvPr id="5" name="Google Shape;2502;p44">
              <a:extLst>
                <a:ext uri="{FF2B5EF4-FFF2-40B4-BE49-F238E27FC236}">
                  <a16:creationId xmlns:a16="http://schemas.microsoft.com/office/drawing/2014/main" id="{AC8324AC-DBE9-BFAB-65A3-1C92446D4D6A}"/>
                </a:ext>
              </a:extLst>
            </p:cNvPr>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3;p44">
              <a:extLst>
                <a:ext uri="{FF2B5EF4-FFF2-40B4-BE49-F238E27FC236}">
                  <a16:creationId xmlns:a16="http://schemas.microsoft.com/office/drawing/2014/main" id="{4D103990-E9A0-7B47-B8ED-656C74CD35ED}"/>
                </a:ext>
              </a:extLst>
            </p:cNvPr>
            <p:cNvSpPr/>
            <p:nvPr/>
          </p:nvSpPr>
          <p:spPr>
            <a:xfrm>
              <a:off x="4698899" y="799499"/>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 name="Picture 19">
            <a:extLst>
              <a:ext uri="{FF2B5EF4-FFF2-40B4-BE49-F238E27FC236}">
                <a16:creationId xmlns:a16="http://schemas.microsoft.com/office/drawing/2014/main" id="{2370B23B-0F35-B232-B3FE-C46261FFBFDE}"/>
              </a:ext>
            </a:extLst>
          </p:cNvPr>
          <p:cNvPicPr>
            <a:picLocks noChangeAspect="1"/>
          </p:cNvPicPr>
          <p:nvPr/>
        </p:nvPicPr>
        <p:blipFill>
          <a:blip r:embed="rId3"/>
          <a:stretch>
            <a:fillRect/>
          </a:stretch>
        </p:blipFill>
        <p:spPr>
          <a:xfrm>
            <a:off x="921191" y="942371"/>
            <a:ext cx="3422125" cy="3504720"/>
          </a:xfrm>
          <a:prstGeom prst="ellipse">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16"/>
        <p:cNvGrpSpPr/>
        <p:nvPr/>
      </p:nvGrpSpPr>
      <p:grpSpPr>
        <a:xfrm>
          <a:off x="0" y="0"/>
          <a:ext cx="0" cy="0"/>
          <a:chOff x="0" y="0"/>
          <a:chExt cx="0" cy="0"/>
        </a:xfrm>
      </p:grpSpPr>
      <p:sp>
        <p:nvSpPr>
          <p:cNvPr id="4" name="Title 3">
            <a:extLst>
              <a:ext uri="{FF2B5EF4-FFF2-40B4-BE49-F238E27FC236}">
                <a16:creationId xmlns:a16="http://schemas.microsoft.com/office/drawing/2014/main" id="{3A4C7EA8-5AA3-8442-517A-019DF255436E}"/>
              </a:ext>
            </a:extLst>
          </p:cNvPr>
          <p:cNvSpPr>
            <a:spLocks noGrp="1"/>
          </p:cNvSpPr>
          <p:nvPr>
            <p:ph type="title"/>
          </p:nvPr>
        </p:nvSpPr>
        <p:spPr/>
        <p:txBody>
          <a:bodyPr/>
          <a:lstStyle/>
          <a:p>
            <a:r>
              <a:rPr lang="en-US" sz="1800" b="0" i="0" u="none" strike="noStrike" dirty="0">
                <a:solidFill>
                  <a:srgbClr val="000000"/>
                </a:solidFill>
                <a:effectLst/>
                <a:latin typeface="Times New Roman" panose="02020603050405020304" pitchFamily="18" charset="0"/>
                <a:cs typeface="Times New Roman" panose="02020603050405020304" pitchFamily="18" charset="0"/>
              </a:rPr>
              <a:t>By bridging the communication gap during crises, this LED Li-Fi system not only enhances emergency alertness but also contributes to long-term development in rural communities by fostering connectivity and resilience.</a:t>
            </a:r>
            <a:br>
              <a:rPr lang="en-US" sz="1600" dirty="0"/>
            </a:br>
            <a:endParaRPr lang="en-IN" sz="1600" dirty="0"/>
          </a:p>
        </p:txBody>
      </p:sp>
      <p:sp>
        <p:nvSpPr>
          <p:cNvPr id="2517" name="Google Shape;2517;p46"/>
          <p:cNvSpPr txBox="1">
            <a:spLocks noGrp="1"/>
          </p:cNvSpPr>
          <p:nvPr>
            <p:ph type="subTitle" idx="4294967295"/>
          </p:nvPr>
        </p:nvSpPr>
        <p:spPr>
          <a:xfrm>
            <a:off x="-1" y="1717675"/>
            <a:ext cx="564995" cy="854075"/>
          </a:xfrm>
          <a:prstGeom prst="rect">
            <a:avLst/>
          </a:prstGeom>
        </p:spPr>
        <p:txBody>
          <a:bodyPr spcFirstLastPara="1" wrap="square" lIns="91425" tIns="91425" rIns="91425" bIns="91425" anchor="t" anchorCtr="0">
            <a:noAutofit/>
          </a:bodyPr>
          <a:lstStyle/>
          <a:p>
            <a:pPr lvl="0"/>
            <a:endParaRPr sz="1600" dirty="0"/>
          </a:p>
        </p:txBody>
      </p:sp>
    </p:spTree>
  </p:cSld>
  <p:clrMapOvr>
    <a:masterClrMapping/>
  </p:clrMapOvr>
  <mc:AlternateContent xmlns:mc="http://schemas.openxmlformats.org/markup-compatibility/2006" xmlns:p14="http://schemas.microsoft.com/office/powerpoint/2010/main">
    <mc:Choice Requires="p14">
      <p:transition spd="slow" p14:dur="275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572</Words>
  <Application>Microsoft Office PowerPoint</Application>
  <PresentationFormat>On-screen Show (16:9)</PresentationFormat>
  <Paragraphs>68</Paragraphs>
  <Slides>12</Slides>
  <Notes>12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12</vt:i4>
      </vt:variant>
    </vt:vector>
  </HeadingPairs>
  <TitlesOfParts>
    <vt:vector size="23" baseType="lpstr">
      <vt:lpstr>Arial</vt:lpstr>
      <vt:lpstr>Barlow Semi Condensed Medium</vt:lpstr>
      <vt:lpstr>Roboto Condensed Light</vt:lpstr>
      <vt:lpstr>Roboto</vt:lpstr>
      <vt:lpstr>Proxima Nova</vt:lpstr>
      <vt:lpstr>Times New Roman</vt:lpstr>
      <vt:lpstr>Barlow Semi Condensed</vt:lpstr>
      <vt:lpstr>Fjalla One</vt:lpstr>
      <vt:lpstr>Proxima Nova Semibold</vt:lpstr>
      <vt:lpstr>Technology Consulting by Slidesgo</vt:lpstr>
      <vt:lpstr>Slidesgo Final Pages</vt:lpstr>
      <vt:lpstr>Li-Fi: Light Speed Rescue</vt:lpstr>
      <vt:lpstr>    Table of Contents</vt:lpstr>
      <vt:lpstr>INTRODUCTION</vt:lpstr>
      <vt:lpstr>How does Li-Fi works? </vt:lpstr>
      <vt:lpstr>PROBLEM STATEMENT:  During natural calamities, such as earthquakes, hurricanes, or floods, the primary casualty often includes traditional communication infrastructure. These disasters can disrupt not only cellular networks but also Wi-Fi connections, severely limiting communication capabilities.   </vt:lpstr>
      <vt:lpstr>PowerPoint Presentation</vt:lpstr>
      <vt:lpstr>PowerPoint Presentation</vt:lpstr>
      <vt:lpstr> The utilization of solar panels ensures uninterrupted functionality, even in the absence of electricity, thereby establishing an emergency network grid. This grid serves as a vital platform for critical information dissemination and communication during disasters, significantly aiding first responders in their triage and rescue efforts.  The technology enables rapid transmission of emergency data to essential facilities such as health centers and firehouses, facilitating swift response and coordination.   </vt:lpstr>
      <vt:lpstr>By bridging the communication gap during crises, this LED Li-Fi system not only enhances emergency alertness but also contributes to long-term development in rural communities by fostering connectivity and resilience. </vt:lpstr>
      <vt:lpstr>APPLICATONS</vt:lpstr>
      <vt:lpstr>https://www.lifitn.com/blog/2021/2/13/top-30-li-fi-applications-updated-list-including-potential-applications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Li-Fi: Light Speed Rescue</dc:title>
  <dc:creator>Harshitha Vinodh Kumar</dc:creator>
  <cp:lastModifiedBy>Harshitha Vinodh Kumar</cp:lastModifiedBy>
  <cp:revision>4</cp:revision>
  <dcterms:modified xsi:type="dcterms:W3CDTF">2024-04-11T06:50:23Z</dcterms:modified>
</cp:coreProperties>
</file>